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  <p:sldMasterId id="2147485312" r:id="rId3"/>
  </p:sldMasterIdLst>
  <p:notesMasterIdLst>
    <p:notesMasterId r:id="rId6"/>
  </p:notesMasterIdLst>
  <p:handoutMasterIdLst>
    <p:handoutMasterId r:id="rId7"/>
  </p:handoutMasterIdLst>
  <p:sldIdLst>
    <p:sldId id="680" r:id="rId4"/>
    <p:sldId id="719" r:id="rId5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64B"/>
    <a:srgbClr val="5FB4BE"/>
    <a:srgbClr val="B36F3C"/>
    <a:srgbClr val="00506F"/>
    <a:srgbClr val="007678"/>
    <a:srgbClr val="0085BB"/>
    <a:srgbClr val="949C9D"/>
    <a:srgbClr val="686868"/>
    <a:srgbClr val="59595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50000" autoAdjust="0"/>
  </p:normalViewPr>
  <p:slideViewPr>
    <p:cSldViewPr>
      <p:cViewPr>
        <p:scale>
          <a:sx n="100" d="100"/>
          <a:sy n="100" d="100"/>
        </p:scale>
        <p:origin x="390" y="78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510"/>
            <a:ext cx="5608320" cy="4183220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E215-D3C6-D84F-8ECF-5127C851821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9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081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0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01000" y="6356350"/>
            <a:ext cx="685800" cy="365125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3BD15190-32A8-493E-82FC-4656A88DBF1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8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/>
            </a:lvl1pPr>
          </a:lstStyle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29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45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73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8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2756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41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838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84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Documents and Settings\mk122\My Documents\FileCabinet\NIEM\_NIEM-x.x\niem-3.0\3.0 plan (May2012)\kickoff\NIEM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248400"/>
            <a:ext cx="2139952" cy="534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074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91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88274"/>
            <a:ext cx="8089900" cy="1420403"/>
          </a:xfrm>
          <a:prstGeom prst="rect">
            <a:avLst/>
          </a:prstGeom>
        </p:spPr>
        <p:txBody>
          <a:bodyPr lIns="0" tIns="0" rIns="0" bIns="0" anchor="t" anchorCtr="0"/>
          <a:lstStyle>
            <a:lvl1pPr algn="ctr">
              <a:lnSpc>
                <a:spcPct val="80000"/>
              </a:lnSpc>
              <a:defRPr sz="3200" b="1" i="0" spc="-80">
                <a:solidFill>
                  <a:srgbClr val="00506F"/>
                </a:solidFill>
                <a:latin typeface="Tw Cen MT"/>
                <a:cs typeface="Tw Cen MT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200">
                <a:solidFill>
                  <a:srgbClr val="1F497D"/>
                </a:solidFill>
              </a:defRPr>
            </a:lvl1pPr>
          </a:lstStyle>
          <a:p>
            <a:fld id="{DE814A3B-586F-6741-A578-6A3C03C31D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492250"/>
            <a:ext cx="8229600" cy="4445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2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012" y="6507428"/>
            <a:ext cx="1499788" cy="350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3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D15190-32A8-493E-82FC-4656A88DB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Bullet is Wingdings 2:161 (100%); before paragraph spacing of 13.44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Dash: dash point is 100% en-dash, before paragraph spacing of 5.76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err="1" smtClean="0"/>
              <a:t>Subbullet</a:t>
            </a:r>
            <a:r>
              <a:rPr lang="en-US" dirty="0" smtClean="0"/>
              <a:t> is 100% bullet, before paragraph spacing of 4.8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94" r:id="rId5"/>
    <p:sldLayoutId id="2147485295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86868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27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BD15190-32A8-493E-82FC-4656A88DBF1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44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3" r:id="rId1"/>
    <p:sldLayoutId id="2147485314" r:id="rId2"/>
    <p:sldLayoutId id="2147485315" r:id="rId3"/>
    <p:sldLayoutId id="2147485316" r:id="rId4"/>
    <p:sldLayoutId id="2147485317" r:id="rId5"/>
    <p:sldLayoutId id="2147485318" r:id="rId6"/>
    <p:sldLayoutId id="2147485319" r:id="rId7"/>
    <p:sldLayoutId id="2147485320" r:id="rId8"/>
    <p:sldLayoutId id="2147485321" r:id="rId9"/>
    <p:sldLayoutId id="2147485322" r:id="rId10"/>
    <p:sldLayoutId id="2147485323" r:id="rId11"/>
    <p:sldLayoutId id="2147485324" r:id="rId12"/>
    <p:sldLayoutId id="2147485325" r:id="rId13"/>
    <p:sldLayoutId id="214748532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"/>
          <p:cNvSpPr txBox="1">
            <a:spLocks/>
          </p:cNvSpPr>
          <p:nvPr/>
        </p:nvSpPr>
        <p:spPr bwMode="auto">
          <a:xfrm>
            <a:off x="0" y="28194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sz="3200" b="1" dirty="0" smtClean="0">
                <a:solidFill>
                  <a:srgbClr val="686868"/>
                </a:solidFill>
              </a:rPr>
              <a:t>Domain Lessons </a:t>
            </a:r>
            <a:r>
              <a:rPr lang="en-US" sz="3200" b="1" dirty="0">
                <a:solidFill>
                  <a:srgbClr val="686868"/>
                </a:solidFill>
              </a:rPr>
              <a:t>Learned and </a:t>
            </a:r>
            <a:r>
              <a:rPr lang="en-US" sz="3200" b="1" dirty="0" smtClean="0">
                <a:solidFill>
                  <a:srgbClr val="686868"/>
                </a:solidFill>
              </a:rPr>
              <a:t>Opportunities</a:t>
            </a:r>
          </a:p>
          <a:p>
            <a:pPr algn="ctr">
              <a:spcBef>
                <a:spcPts val="0"/>
              </a:spcBef>
              <a:spcAft>
                <a:spcPts val="4000"/>
              </a:spcAft>
              <a:buFont typeface="Arial" pitchFamily="34" charset="0"/>
              <a:buNone/>
            </a:pPr>
            <a:r>
              <a:rPr lang="en-US" dirty="0" smtClean="0">
                <a:solidFill>
                  <a:srgbClr val="949C9D"/>
                </a:solidFill>
              </a:rPr>
              <a:t>Domains</a:t>
            </a:r>
            <a:endParaRPr lang="en-US" dirty="0">
              <a:solidFill>
                <a:srgbClr val="949C9D"/>
              </a:solidFill>
            </a:endParaRPr>
          </a:p>
        </p:txBody>
      </p:sp>
      <p:sp>
        <p:nvSpPr>
          <p:cNvPr id="6" name="Text Placeholder 1"/>
          <p:cNvSpPr txBox="1">
            <a:spLocks/>
          </p:cNvSpPr>
          <p:nvPr/>
        </p:nvSpPr>
        <p:spPr bwMode="auto">
          <a:xfrm>
            <a:off x="0" y="40386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 algn="ctr">
              <a:buNone/>
            </a:pPr>
            <a:endParaRPr lang="en-US" dirty="0">
              <a:solidFill>
                <a:srgbClr val="949C9D"/>
              </a:solidFill>
            </a:endParaRPr>
          </a:p>
        </p:txBody>
      </p:sp>
      <p:pic>
        <p:nvPicPr>
          <p:cNvPr id="5" name="Picture 4" descr="NIEM-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500" y="1371600"/>
            <a:ext cx="3913632" cy="93878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80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8389"/>
              </p:ext>
            </p:extLst>
          </p:nvPr>
        </p:nvGraphicFramePr>
        <p:xfrm>
          <a:off x="381000" y="1371600"/>
          <a:ext cx="8380861" cy="1322114"/>
        </p:xfrm>
        <a:graphic>
          <a:graphicData uri="http://schemas.openxmlformats.org/drawingml/2006/table">
            <a:tbl>
              <a:tblPr firstRow="1" bandRow="1"/>
              <a:tblGrid>
                <a:gridCol w="8380861"/>
              </a:tblGrid>
              <a:tr h="2968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Description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06F"/>
                    </a:solidFill>
                  </a:tcPr>
                </a:tc>
              </a:tr>
              <a:tr h="7125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097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 right and </a:t>
                      </a:r>
                      <a:r>
                        <a:rPr kumimoji="0" lang="en-US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feed everyone.</a:t>
                      </a:r>
                      <a:r>
                        <a:rPr lang="en-US" sz="1400" dirty="0" smtClean="0"/>
                        <a:t> The NIEM Agriculture Domain is a place for common USDA data standards and data elements in support of Food, Farms, Forests, and Families.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68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9C9D"/>
                    </a:solidFill>
                  </a:tcPr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533400" y="3199089"/>
            <a:ext cx="25146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Harmonized the Acreage and Crop Reporting Elements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Developed roadmap and challenges for widespread adoption with internal USDA organizations and external industry organizations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Adopted Departmental policy for NIEM to be included in standards profiles.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	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  <a:p>
            <a:pPr marL="0" marR="0" lvl="0" indent="0" defTabSz="75565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87469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Accomplishments and </a:t>
            </a:r>
          </a:p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rgbClr val="FFFFFF"/>
                </a:solidFill>
                <a:latin typeface="Arial"/>
              </a:rPr>
              <a:t>B</a:t>
            </a: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est Practices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352800" y="3199088"/>
            <a:ext cx="24384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The major barrier to widespread adoption is language in the Farm Bill that prevents the release of certain data elements to public, state and industry organizations.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i="0" strike="noStrike" kern="0" cap="none" spc="0" normalizeH="0" baseline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Resources</a:t>
            </a:r>
            <a:r>
              <a:rPr kumimoji="0" lang="en-US" sz="1200" i="0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 and budgets to move forward on areas of conservation, HR and IT as well as maintaining current Acreage and Crop Elements.</a:t>
            </a:r>
            <a:endParaRPr kumimoji="0" lang="en-US" sz="1200" i="0" strike="noStrike" kern="0" cap="none" spc="0" normalizeH="0" baseline="0" noProof="0" dirty="0" smtClean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03029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Challenges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172200" y="3199088"/>
            <a:ext cx="2438400" cy="3049312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There is a major effort to align conservation efforts across USDA agencies which could leverage NIEM.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USDA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686868"/>
                </a:solidFill>
                <a:effectLst/>
                <a:uLnTx/>
                <a:uFillTx/>
                <a:latin typeface="Arial"/>
              </a:rPr>
              <a:t> is looking to consolidate HR systems around common data model.  </a:t>
            </a:r>
          </a:p>
          <a:p>
            <a:pPr marL="171450" marR="0" lvl="0" indent="-17145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0" baseline="0" dirty="0" smtClean="0">
                <a:solidFill>
                  <a:srgbClr val="686868"/>
                </a:solidFill>
                <a:latin typeface="Arial"/>
              </a:rPr>
              <a:t>Align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 Executive Dashboard data feeds around NIEM including IT Spending, HR, Financial Management and Procurement.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019800" y="2717139"/>
            <a:ext cx="2729788" cy="442686"/>
          </a:xfrm>
          <a:custGeom>
            <a:avLst/>
            <a:gdLst>
              <a:gd name="connsiteX0" fmla="*/ 0 w 1791890"/>
              <a:gd name="connsiteY0" fmla="*/ 0 h 358378"/>
              <a:gd name="connsiteX1" fmla="*/ 1791890 w 1791890"/>
              <a:gd name="connsiteY1" fmla="*/ 0 h 358378"/>
              <a:gd name="connsiteX2" fmla="*/ 1791890 w 1791890"/>
              <a:gd name="connsiteY2" fmla="*/ 358378 h 358378"/>
              <a:gd name="connsiteX3" fmla="*/ 0 w 1791890"/>
              <a:gd name="connsiteY3" fmla="*/ 358378 h 358378"/>
              <a:gd name="connsiteX4" fmla="*/ 0 w 1791890"/>
              <a:gd name="connsiteY4" fmla="*/ 0 h 358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890" h="358378">
                <a:moveTo>
                  <a:pt x="0" y="0"/>
                </a:moveTo>
                <a:lnTo>
                  <a:pt x="1791890" y="0"/>
                </a:lnTo>
                <a:lnTo>
                  <a:pt x="1791890" y="358378"/>
                </a:lnTo>
                <a:lnTo>
                  <a:pt x="0" y="358378"/>
                </a:lnTo>
                <a:lnTo>
                  <a:pt x="0" y="0"/>
                </a:lnTo>
                <a:close/>
              </a:path>
            </a:pathLst>
          </a:custGeom>
          <a:solidFill>
            <a:srgbClr val="00506F"/>
          </a:solidFill>
          <a:ln w="25400" cap="flat" cmpd="sng" algn="ctr">
            <a:solidFill>
              <a:srgbClr val="005170"/>
            </a:solidFill>
            <a:prstDash val="solid"/>
          </a:ln>
          <a:effectLst/>
        </p:spPr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Opportunities, Future Year Vision, </a:t>
            </a:r>
          </a:p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FFFF"/>
                </a:solidFill>
                <a:latin typeface="Arial"/>
              </a:rPr>
              <a:t>4.1+ Business Requirements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Straight Connector 4"/>
          <p:cNvSpPr/>
          <p:nvPr/>
        </p:nvSpPr>
        <p:spPr>
          <a:xfrm>
            <a:off x="378201" y="2996589"/>
            <a:ext cx="9192" cy="3375233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8" name="Straight Connector 7"/>
          <p:cNvSpPr/>
          <p:nvPr/>
        </p:nvSpPr>
        <p:spPr>
          <a:xfrm>
            <a:off x="3194007" y="2982700"/>
            <a:ext cx="0" cy="3389122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6" name="Straight Connector 15"/>
          <p:cNvSpPr/>
          <p:nvPr/>
        </p:nvSpPr>
        <p:spPr>
          <a:xfrm>
            <a:off x="6010530" y="2982701"/>
            <a:ext cx="0" cy="3389121"/>
          </a:xfrm>
          <a:prstGeom prst="line">
            <a:avLst/>
          </a:prstGeom>
          <a:solidFill>
            <a:srgbClr val="FFFFFF">
              <a:alpha val="90000"/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rgbClr val="005170"/>
            </a:solidFill>
            <a:prstDash val="solid"/>
          </a:ln>
          <a:effectLst/>
        </p:spPr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</p:spPr>
        <p:txBody>
          <a:bodyPr/>
          <a:lstStyle/>
          <a:p>
            <a:r>
              <a:rPr lang="en-US" dirty="0" smtClean="0">
                <a:solidFill>
                  <a:srgbClr val="FFB64B"/>
                </a:solidFill>
              </a:rPr>
              <a:t>Agriculture </a:t>
            </a:r>
            <a:r>
              <a:rPr lang="en-US" dirty="0" smtClean="0"/>
              <a:t>Lessons </a:t>
            </a:r>
            <a:r>
              <a:rPr lang="en-US" dirty="0" smtClean="0"/>
              <a:t>Learned and Opportunities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6442" y="6371822"/>
            <a:ext cx="2133600" cy="365125"/>
          </a:xfrm>
        </p:spPr>
        <p:txBody>
          <a:bodyPr/>
          <a:lstStyle/>
          <a:p>
            <a:fld id="{DE814A3B-586F-6741-A578-6A3C03C31D1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8" name="Freeform 6"/>
          <p:cNvSpPr>
            <a:spLocks noChangeAspect="1" noEditPoints="1"/>
          </p:cNvSpPr>
          <p:nvPr/>
        </p:nvSpPr>
        <p:spPr bwMode="auto">
          <a:xfrm>
            <a:off x="4419600" y="685800"/>
            <a:ext cx="326712" cy="524123"/>
          </a:xfrm>
          <a:custGeom>
            <a:avLst/>
            <a:gdLst>
              <a:gd name="T0" fmla="*/ 58 w 120"/>
              <a:gd name="T1" fmla="*/ 40 h 192"/>
              <a:gd name="T2" fmla="*/ 69 w 120"/>
              <a:gd name="T3" fmla="*/ 36 h 192"/>
              <a:gd name="T4" fmla="*/ 60 w 120"/>
              <a:gd name="T5" fmla="*/ 9 h 192"/>
              <a:gd name="T6" fmla="*/ 58 w 120"/>
              <a:gd name="T7" fmla="*/ 40 h 192"/>
              <a:gd name="T8" fmla="*/ 112 w 120"/>
              <a:gd name="T9" fmla="*/ 0 h 192"/>
              <a:gd name="T10" fmla="*/ 98 w 120"/>
              <a:gd name="T11" fmla="*/ 16 h 192"/>
              <a:gd name="T12" fmla="*/ 89 w 120"/>
              <a:gd name="T13" fmla="*/ 34 h 192"/>
              <a:gd name="T14" fmla="*/ 74 w 120"/>
              <a:gd name="T15" fmla="*/ 47 h 192"/>
              <a:gd name="T16" fmla="*/ 45 w 120"/>
              <a:gd name="T17" fmla="*/ 45 h 192"/>
              <a:gd name="T18" fmla="*/ 22 w 120"/>
              <a:gd name="T19" fmla="*/ 23 h 192"/>
              <a:gd name="T20" fmla="*/ 13 w 120"/>
              <a:gd name="T21" fmla="*/ 11 h 192"/>
              <a:gd name="T22" fmla="*/ 2 w 120"/>
              <a:gd name="T23" fmla="*/ 5 h 192"/>
              <a:gd name="T24" fmla="*/ 4 w 120"/>
              <a:gd name="T25" fmla="*/ 16 h 192"/>
              <a:gd name="T26" fmla="*/ 13 w 120"/>
              <a:gd name="T27" fmla="*/ 34 h 192"/>
              <a:gd name="T28" fmla="*/ 27 w 120"/>
              <a:gd name="T29" fmla="*/ 49 h 192"/>
              <a:gd name="T30" fmla="*/ 38 w 120"/>
              <a:gd name="T31" fmla="*/ 65 h 192"/>
              <a:gd name="T32" fmla="*/ 38 w 120"/>
              <a:gd name="T33" fmla="*/ 157 h 192"/>
              <a:gd name="T34" fmla="*/ 36 w 120"/>
              <a:gd name="T35" fmla="*/ 190 h 192"/>
              <a:gd name="T36" fmla="*/ 45 w 120"/>
              <a:gd name="T37" fmla="*/ 179 h 192"/>
              <a:gd name="T38" fmla="*/ 51 w 120"/>
              <a:gd name="T39" fmla="*/ 127 h 192"/>
              <a:gd name="T40" fmla="*/ 56 w 120"/>
              <a:gd name="T41" fmla="*/ 112 h 192"/>
              <a:gd name="T42" fmla="*/ 62 w 120"/>
              <a:gd name="T43" fmla="*/ 125 h 192"/>
              <a:gd name="T44" fmla="*/ 65 w 120"/>
              <a:gd name="T45" fmla="*/ 154 h 192"/>
              <a:gd name="T46" fmla="*/ 69 w 120"/>
              <a:gd name="T47" fmla="*/ 192 h 192"/>
              <a:gd name="T48" fmla="*/ 80 w 120"/>
              <a:gd name="T49" fmla="*/ 157 h 192"/>
              <a:gd name="T50" fmla="*/ 78 w 120"/>
              <a:gd name="T51" fmla="*/ 101 h 192"/>
              <a:gd name="T52" fmla="*/ 100 w 120"/>
              <a:gd name="T53" fmla="*/ 45 h 192"/>
              <a:gd name="T54" fmla="*/ 118 w 120"/>
              <a:gd name="T55" fmla="*/ 16 h 192"/>
              <a:gd name="T56" fmla="*/ 112 w 120"/>
              <a:gd name="T57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120" h="192">
                <a:moveTo>
                  <a:pt x="58" y="40"/>
                </a:moveTo>
                <a:cubicBezTo>
                  <a:pt x="60" y="38"/>
                  <a:pt x="64" y="38"/>
                  <a:pt x="69" y="36"/>
                </a:cubicBezTo>
                <a:cubicBezTo>
                  <a:pt x="75" y="24"/>
                  <a:pt x="71" y="9"/>
                  <a:pt x="60" y="9"/>
                </a:cubicBezTo>
                <a:cubicBezTo>
                  <a:pt x="40" y="6"/>
                  <a:pt x="40" y="38"/>
                  <a:pt x="58" y="40"/>
                </a:cubicBezTo>
                <a:close/>
                <a:moveTo>
                  <a:pt x="112" y="0"/>
                </a:moveTo>
                <a:cubicBezTo>
                  <a:pt x="107" y="2"/>
                  <a:pt x="103" y="11"/>
                  <a:pt x="98" y="16"/>
                </a:cubicBezTo>
                <a:cubicBezTo>
                  <a:pt x="96" y="23"/>
                  <a:pt x="91" y="29"/>
                  <a:pt x="89" y="34"/>
                </a:cubicBezTo>
                <a:cubicBezTo>
                  <a:pt x="85" y="38"/>
                  <a:pt x="78" y="47"/>
                  <a:pt x="74" y="47"/>
                </a:cubicBezTo>
                <a:cubicBezTo>
                  <a:pt x="67" y="52"/>
                  <a:pt x="49" y="49"/>
                  <a:pt x="45" y="45"/>
                </a:cubicBezTo>
                <a:cubicBezTo>
                  <a:pt x="36" y="43"/>
                  <a:pt x="29" y="29"/>
                  <a:pt x="22" y="23"/>
                </a:cubicBezTo>
                <a:cubicBezTo>
                  <a:pt x="20" y="18"/>
                  <a:pt x="16" y="16"/>
                  <a:pt x="13" y="11"/>
                </a:cubicBezTo>
                <a:cubicBezTo>
                  <a:pt x="11" y="9"/>
                  <a:pt x="9" y="2"/>
                  <a:pt x="2" y="5"/>
                </a:cubicBezTo>
                <a:cubicBezTo>
                  <a:pt x="0" y="7"/>
                  <a:pt x="2" y="14"/>
                  <a:pt x="4" y="16"/>
                </a:cubicBezTo>
                <a:cubicBezTo>
                  <a:pt x="13" y="34"/>
                  <a:pt x="11" y="29"/>
                  <a:pt x="13" y="34"/>
                </a:cubicBezTo>
                <a:cubicBezTo>
                  <a:pt x="18" y="38"/>
                  <a:pt x="22" y="43"/>
                  <a:pt x="27" y="49"/>
                </a:cubicBezTo>
                <a:cubicBezTo>
                  <a:pt x="31" y="54"/>
                  <a:pt x="36" y="61"/>
                  <a:pt x="38" y="65"/>
                </a:cubicBezTo>
                <a:cubicBezTo>
                  <a:pt x="38" y="157"/>
                  <a:pt x="38" y="157"/>
                  <a:pt x="38" y="157"/>
                </a:cubicBezTo>
                <a:cubicBezTo>
                  <a:pt x="38" y="168"/>
                  <a:pt x="36" y="179"/>
                  <a:pt x="36" y="190"/>
                </a:cubicBezTo>
                <a:cubicBezTo>
                  <a:pt x="42" y="192"/>
                  <a:pt x="45" y="183"/>
                  <a:pt x="45" y="179"/>
                </a:cubicBezTo>
                <a:cubicBezTo>
                  <a:pt x="49" y="159"/>
                  <a:pt x="49" y="148"/>
                  <a:pt x="51" y="127"/>
                </a:cubicBezTo>
                <a:cubicBezTo>
                  <a:pt x="51" y="123"/>
                  <a:pt x="51" y="116"/>
                  <a:pt x="56" y="112"/>
                </a:cubicBezTo>
                <a:cubicBezTo>
                  <a:pt x="60" y="114"/>
                  <a:pt x="60" y="121"/>
                  <a:pt x="62" y="125"/>
                </a:cubicBezTo>
                <a:cubicBezTo>
                  <a:pt x="62" y="136"/>
                  <a:pt x="62" y="141"/>
                  <a:pt x="65" y="154"/>
                </a:cubicBezTo>
                <a:cubicBezTo>
                  <a:pt x="65" y="168"/>
                  <a:pt x="65" y="181"/>
                  <a:pt x="69" y="192"/>
                </a:cubicBezTo>
                <a:cubicBezTo>
                  <a:pt x="80" y="188"/>
                  <a:pt x="80" y="172"/>
                  <a:pt x="80" y="157"/>
                </a:cubicBezTo>
                <a:cubicBezTo>
                  <a:pt x="80" y="136"/>
                  <a:pt x="78" y="119"/>
                  <a:pt x="78" y="101"/>
                </a:cubicBezTo>
                <a:cubicBezTo>
                  <a:pt x="78" y="67"/>
                  <a:pt x="83" y="74"/>
                  <a:pt x="100" y="45"/>
                </a:cubicBezTo>
                <a:cubicBezTo>
                  <a:pt x="105" y="36"/>
                  <a:pt x="114" y="25"/>
                  <a:pt x="118" y="16"/>
                </a:cubicBezTo>
                <a:cubicBezTo>
                  <a:pt x="120" y="9"/>
                  <a:pt x="118" y="0"/>
                  <a:pt x="112" y="0"/>
                </a:cubicBezTo>
                <a:close/>
              </a:path>
            </a:pathLst>
          </a:custGeom>
          <a:solidFill>
            <a:srgbClr val="00506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Freeform 18"/>
          <p:cNvSpPr/>
          <p:nvPr/>
        </p:nvSpPr>
        <p:spPr>
          <a:xfrm>
            <a:off x="6172199" y="752723"/>
            <a:ext cx="2589661" cy="457200"/>
          </a:xfrm>
          <a:custGeom>
            <a:avLst/>
            <a:gdLst>
              <a:gd name="connsiteX0" fmla="*/ 0 w 1696382"/>
              <a:gd name="connsiteY0" fmla="*/ 0 h 1666458"/>
              <a:gd name="connsiteX1" fmla="*/ 1696382 w 1696382"/>
              <a:gd name="connsiteY1" fmla="*/ 0 h 1666458"/>
              <a:gd name="connsiteX2" fmla="*/ 1696382 w 1696382"/>
              <a:gd name="connsiteY2" fmla="*/ 1666458 h 1666458"/>
              <a:gd name="connsiteX3" fmla="*/ 0 w 1696382"/>
              <a:gd name="connsiteY3" fmla="*/ 1666458 h 1666458"/>
              <a:gd name="connsiteX4" fmla="*/ 0 w 1696382"/>
              <a:gd name="connsiteY4" fmla="*/ 0 h 166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6382" h="1666458">
                <a:moveTo>
                  <a:pt x="0" y="0"/>
                </a:moveTo>
                <a:lnTo>
                  <a:pt x="1696382" y="0"/>
                </a:lnTo>
                <a:lnTo>
                  <a:pt x="1696382" y="1666458"/>
                </a:lnTo>
                <a:lnTo>
                  <a:pt x="0" y="166645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43180" tIns="43180" rIns="43180" bIns="43180" numCol="1" spcCol="1270" anchor="t" anchorCtr="0">
            <a:noAutofit/>
          </a:bodyPr>
          <a:lstStyle/>
          <a:p>
            <a:pPr marR="0" lvl="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Domain Steward</a:t>
            </a:r>
            <a:r>
              <a:rPr lang="en-US" sz="1200" kern="0" noProof="0" dirty="0" smtClean="0">
                <a:solidFill>
                  <a:srgbClr val="686868"/>
                </a:solidFill>
                <a:latin typeface="Arial"/>
              </a:rPr>
              <a:t>: Jacquie Butler</a:t>
            </a:r>
            <a:endParaRPr lang="en-US" sz="1200" kern="0" noProof="0" dirty="0" smtClean="0">
              <a:solidFill>
                <a:srgbClr val="686868"/>
              </a:solidFill>
              <a:latin typeface="Arial"/>
            </a:endParaRPr>
          </a:p>
          <a:p>
            <a:pPr marR="0" lvl="0" defTabSz="91440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Domain 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POC</a:t>
            </a:r>
            <a:r>
              <a:rPr lang="en-US" sz="1200" kern="0" dirty="0" smtClean="0">
                <a:solidFill>
                  <a:srgbClr val="686868"/>
                </a:solidFill>
                <a:latin typeface="Arial"/>
              </a:rPr>
              <a:t>: Brian Brotsos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686868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316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110742</TotalTime>
  <Words>206</Words>
  <Application>Microsoft Office PowerPoint</Application>
  <PresentationFormat>Letter Paper (8.5x11 in)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Tw Cen MT</vt:lpstr>
      <vt:lpstr>Wingdings</vt:lpstr>
      <vt:lpstr>NIEM Course Theme</vt:lpstr>
      <vt:lpstr>1_NIEM Course Theme</vt:lpstr>
      <vt:lpstr>2_Office Theme</vt:lpstr>
      <vt:lpstr>PowerPoint Presentation</vt:lpstr>
      <vt:lpstr>Agriculture Lessons Learned and Opportunities</vt:lpstr>
    </vt:vector>
  </TitlesOfParts>
  <Company>Deloitte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Logan, Craig (US - Arlington)</dc:creator>
  <cp:lastModifiedBy>Brotsos, Brian - OCIO</cp:lastModifiedBy>
  <cp:revision>6524</cp:revision>
  <cp:lastPrinted>2015-11-16T19:49:24Z</cp:lastPrinted>
  <dcterms:created xsi:type="dcterms:W3CDTF">2009-03-17T18:28:54Z</dcterms:created>
  <dcterms:modified xsi:type="dcterms:W3CDTF">2017-10-26T19:49:32Z</dcterms:modified>
</cp:coreProperties>
</file>