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  <p:sldMasterId id="2147485312" r:id="rId3"/>
  </p:sldMasterIdLst>
  <p:notesMasterIdLst>
    <p:notesMasterId r:id="rId8"/>
  </p:notesMasterIdLst>
  <p:handoutMasterIdLst>
    <p:handoutMasterId r:id="rId9"/>
  </p:handoutMasterIdLst>
  <p:sldIdLst>
    <p:sldId id="719" r:id="rId4"/>
    <p:sldId id="720" r:id="rId5"/>
    <p:sldId id="721" r:id="rId6"/>
    <p:sldId id="722" r:id="rId7"/>
  </p:sldIdLst>
  <p:sldSz cx="9144000" cy="6858000" type="letter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F"/>
    <a:srgbClr val="FFB64B"/>
    <a:srgbClr val="5FB4BE"/>
    <a:srgbClr val="B36F3C"/>
    <a:srgbClr val="007678"/>
    <a:srgbClr val="0085BB"/>
    <a:srgbClr val="949C9D"/>
    <a:srgbClr val="686868"/>
    <a:srgbClr val="59595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364" autoAdjust="0"/>
  </p:normalViewPr>
  <p:slideViewPr>
    <p:cSldViewPr>
      <p:cViewPr>
        <p:scale>
          <a:sx n="70" d="100"/>
          <a:sy n="70" d="100"/>
        </p:scale>
        <p:origin x="941" y="178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851"/>
            <a:ext cx="5608320" cy="4156075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9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1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0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0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81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3BD15190-32A8-493E-82FC-4656A88DBF1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8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2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4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3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75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38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84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74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1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8274"/>
            <a:ext cx="8089900" cy="1420403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3200" b="1" i="0" spc="-8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2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12" y="6507428"/>
            <a:ext cx="1499788" cy="35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is Wingdings 2:161 (100%); before paragraph spacing of 13.44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Dash: dash point is 100% en-dash, before paragraph spacing of 5.76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err="1" smtClean="0"/>
              <a:t>Subbullet</a:t>
            </a:r>
            <a:r>
              <a:rPr lang="en-US" dirty="0" smtClean="0"/>
              <a:t> is 100% bullet, before paragraph spacing of 4.8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94" r:id="rId5"/>
    <p:sldLayoutId id="214748529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44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3" r:id="rId1"/>
    <p:sldLayoutId id="2147485314" r:id="rId2"/>
    <p:sldLayoutId id="2147485315" r:id="rId3"/>
    <p:sldLayoutId id="2147485316" r:id="rId4"/>
    <p:sldLayoutId id="2147485317" r:id="rId5"/>
    <p:sldLayoutId id="2147485318" r:id="rId6"/>
    <p:sldLayoutId id="2147485319" r:id="rId7"/>
    <p:sldLayoutId id="2147485320" r:id="rId8"/>
    <p:sldLayoutId id="2147485321" r:id="rId9"/>
    <p:sldLayoutId id="2147485322" r:id="rId10"/>
    <p:sldLayoutId id="2147485323" r:id="rId11"/>
    <p:sldLayoutId id="2147485324" r:id="rId12"/>
    <p:sldLayoutId id="2147485325" r:id="rId13"/>
    <p:sldLayoutId id="21474853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11976"/>
              </p:ext>
            </p:extLst>
          </p:nvPr>
        </p:nvGraphicFramePr>
        <p:xfrm>
          <a:off x="387393" y="1295400"/>
          <a:ext cx="8229600" cy="1767840"/>
        </p:xfrm>
        <a:graphic>
          <a:graphicData uri="http://schemas.openxmlformats.org/drawingml/2006/table">
            <a:tbl>
              <a:tblPr firstRow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High-Level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Details: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Highlights &amp;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Transition PMO &lt;DHS to DoD&gt;; program review and solicitation for support; Model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(UML Profile Update &lt;OMG Standard&gt;, migration from “lead developer” design &amp; implementation  - to “lead integrator” &lt;model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discover, transform, load&gt; &lt;open source&gt;; Enterprise Data Management – Governance &lt;Community, DoD Enterprise – DoD CIO &amp; JS J6&gt;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8686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Best Practices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Collaboration, Agile Deployment, Demonstration/Exercises</a:t>
                      </a:r>
                    </a:p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Recommendations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8686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Educate, Energize, Evolve – Shared Commitment(s): dev/governance/deployment.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68686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9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459998" y="3638974"/>
            <a:ext cx="2583857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NIEM &lt;PMO&gt; transition from DHS to DoD &lt;MO&gt;. 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NIEM 4.1 Update – 44% growth 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DoD Policy, “Consider NIEM” – Strategy &amp; Planning, Roadmap (Congressionally Mandated), Implementation – Active Engagement (USAF, USN. USMC, USA, NGB, MPE) – Joint C2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NATO / International Adoption – STANAG(s), NCDF, FMN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UML Transform –Profile Update (OMG); RFC – March Pub &lt;eta&gt;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DoD / Intel / MPE  - Analytics (Big Data, MDM), Visualization, Access (ICAM, Biometrics)</a:t>
            </a:r>
          </a:p>
          <a:p>
            <a:pPr marL="171450" indent="-171450" eaLnBrk="0" fontAlgn="auto" hangingPunct="0">
              <a:spcBef>
                <a:spcPct val="3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100" kern="0" dirty="0" smtClean="0">
              <a:solidFill>
                <a:srgbClr val="686868"/>
              </a:solidFill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4068" y="3219192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Highlights &amp; Current </a:t>
            </a: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Activities 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79399" y="3638973"/>
            <a:ext cx="24384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Outreach / Communication –GitHub, Niem.gov, Social Media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i="0" strike="noStrike" kern="0" cap="none" spc="0" normalizeH="0" baseline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Feedback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 and avenues for action – CPI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Acquisition </a:t>
            </a:r>
            <a:r>
              <a:rPr lang="en-US" sz="1200" kern="0" dirty="0">
                <a:solidFill>
                  <a:srgbClr val="686868"/>
                </a:solidFill>
                <a:latin typeface="Arial"/>
              </a:rPr>
              <a:t>/ IT Procurement - (IDIQ &lt;MAC&gt; to General Services Administration IT Schedule 70 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contract(s).)</a:t>
            </a:r>
            <a:endParaRPr lang="en-US" sz="1200" kern="0" dirty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i="0" strike="noStrike" kern="0" cap="none" spc="0" normalizeH="0" baseline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Training</a:t>
            </a:r>
            <a:r>
              <a:rPr kumimoji="0" lang="en-US" sz="1200" i="0" strike="noStrike" kern="0" cap="none" spc="0" normalizeH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 – GitHub, ….niem.io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baseline="0" noProof="0" dirty="0" smtClean="0">
                <a:solidFill>
                  <a:srgbClr val="686868"/>
                </a:solidFill>
                <a:latin typeface="Arial"/>
              </a:rPr>
              <a:t>Deployment</a:t>
            </a: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 – Market adjustments &lt;Data Infrastructure / Modernization&gt; - Practices: Agile, Implementation: Hortonworks (MS, AWS, IBM)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baseline="0" dirty="0" smtClean="0">
                <a:solidFill>
                  <a:srgbClr val="686868"/>
                </a:solidFill>
                <a:latin typeface="Arial"/>
              </a:rPr>
              <a:t>Information Management (non-material)</a:t>
            </a:r>
            <a:endParaRPr lang="en-US" sz="1200" kern="0" baseline="0" noProof="0" dirty="0" smtClean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i="0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129628" y="3219192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Best Practices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93650" y="3638972"/>
            <a:ext cx="2654853" cy="3537859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srgbClr val="686868"/>
                </a:solidFill>
                <a:latin typeface="Arial"/>
              </a:rPr>
              <a:t>Data Governance (SLA / MOU-A)  – </a:t>
            </a: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(Interoperability – Integration / Implementation – Enterprise)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Implementation - Conforms vs. Complies; Schema Registry (Discover/ Reuse)</a:t>
            </a:r>
            <a:endParaRPr lang="en-US" sz="1100" kern="0" dirty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Training: Data Prep (UML Schema Registry, Deployment, Monitoring (Cyber / AI / ML), Storage (on-Premise / Remote)</a:t>
            </a:r>
            <a:endParaRPr lang="en-US" sz="1100" kern="0" dirty="0">
              <a:solidFill>
                <a:srgbClr val="686868"/>
              </a:solidFill>
              <a:latin typeface="Arial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srgbClr val="686868"/>
                </a:solidFill>
                <a:latin typeface="Arial"/>
              </a:rPr>
              <a:t>Collaboration / SA </a:t>
            </a: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– Monthly MilOps WG Updates (Synch &amp; Harmonization)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Demonstrations </a:t>
            </a:r>
            <a:r>
              <a:rPr lang="en-US" sz="1100" kern="0" dirty="0">
                <a:solidFill>
                  <a:srgbClr val="686868"/>
                </a:solidFill>
                <a:latin typeface="Arial"/>
              </a:rPr>
              <a:t>/ Exercises (BQ, CWIX, </a:t>
            </a: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….), others ?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 smtClean="0">
                <a:solidFill>
                  <a:srgbClr val="686868"/>
                </a:solidFill>
                <a:latin typeface="Arial"/>
              </a:rPr>
              <a:t>$$$ </a:t>
            </a:r>
            <a:endParaRPr lang="en-US" sz="1100" kern="0" dirty="0">
              <a:solidFill>
                <a:srgbClr val="686868"/>
              </a:solidFill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946399" y="3219192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noProof="0" dirty="0" smtClean="0">
                <a:solidFill>
                  <a:srgbClr val="FFFFFF"/>
                </a:solidFill>
                <a:latin typeface="Arial"/>
              </a:rPr>
              <a:t>Challenges &amp; Recommendations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304800" y="3498642"/>
            <a:ext cx="9192" cy="3375233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8" name="Straight Connector 7"/>
          <p:cNvSpPr/>
          <p:nvPr/>
        </p:nvSpPr>
        <p:spPr>
          <a:xfrm>
            <a:off x="3120606" y="3484753"/>
            <a:ext cx="0" cy="3389122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6" name="Straight Connector 15"/>
          <p:cNvSpPr/>
          <p:nvPr/>
        </p:nvSpPr>
        <p:spPr>
          <a:xfrm>
            <a:off x="5937129" y="3484754"/>
            <a:ext cx="0" cy="3389121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-30480" y="567429"/>
            <a:ext cx="9144000" cy="584775"/>
          </a:xfrm>
        </p:spPr>
        <p:txBody>
          <a:bodyPr lIns="45720" rIns="45720">
            <a:spAutoFit/>
          </a:bodyPr>
          <a:lstStyle/>
          <a:p>
            <a:r>
              <a:rPr lang="en-US" dirty="0"/>
              <a:t>Military Operations (MilOps) </a:t>
            </a:r>
            <a:r>
              <a:rPr lang="en-US" dirty="0" smtClean="0"/>
              <a:t>Domain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473041" y="6873875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387393" y="1076077"/>
            <a:ext cx="8374468" cy="295523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R="0" lvl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50" kern="0" dirty="0" smtClean="0">
                <a:solidFill>
                  <a:srgbClr val="686868"/>
                </a:solidFill>
                <a:latin typeface="Arial"/>
              </a:rPr>
              <a:t>DoD CIO &lt;10/2018&gt; &amp; Joint </a:t>
            </a:r>
            <a:r>
              <a:rPr lang="en-US" sz="1050" kern="0" dirty="0">
                <a:solidFill>
                  <a:srgbClr val="686868"/>
                </a:solidFill>
                <a:latin typeface="Arial"/>
              </a:rPr>
              <a:t>Staff J6, DDC5I, Data &amp; Services – Joint Warfighter, Mission </a:t>
            </a:r>
            <a:r>
              <a:rPr lang="en-US" sz="1050" kern="0" dirty="0" smtClean="0">
                <a:solidFill>
                  <a:srgbClr val="686868"/>
                </a:solidFill>
                <a:latin typeface="Arial"/>
              </a:rPr>
              <a:t>Partners (C/S/A; Intra-,State, Local, Tribal) International)</a:t>
            </a:r>
            <a:endParaRPr lang="en-US" sz="1050" kern="0" dirty="0">
              <a:solidFill>
                <a:srgbClr val="686868"/>
              </a:solidFill>
              <a:latin typeface="Arial"/>
            </a:endParaRPr>
          </a:p>
        </p:txBody>
      </p:sp>
      <p:pic>
        <p:nvPicPr>
          <p:cNvPr id="17" name="Picture 16" descr="NIEM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1"/>
          <a:stretch/>
        </p:blipFill>
        <p:spPr>
          <a:xfrm>
            <a:off x="387393" y="284921"/>
            <a:ext cx="2112015" cy="3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15" y="744136"/>
            <a:ext cx="8165970" cy="5754466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6800" y="171850"/>
            <a:ext cx="7588185" cy="584775"/>
          </a:xfrm>
        </p:spPr>
        <p:txBody>
          <a:bodyPr wrap="square" lIns="45720" rIns="45720">
            <a:spAutoFit/>
          </a:bodyPr>
          <a:lstStyle/>
          <a:p>
            <a:r>
              <a:rPr lang="en-US" dirty="0" smtClean="0"/>
              <a:t>MilOps Domain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7" name="Picture 16" descr="NIEM-Log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1"/>
          <a:stretch/>
        </p:blipFill>
        <p:spPr>
          <a:xfrm>
            <a:off x="387393" y="284921"/>
            <a:ext cx="2112015" cy="3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6800" y="171850"/>
            <a:ext cx="7588185" cy="584775"/>
          </a:xfrm>
        </p:spPr>
        <p:txBody>
          <a:bodyPr wrap="square" lIns="45720" rIns="45720">
            <a:spAutoFit/>
          </a:bodyPr>
          <a:lstStyle/>
          <a:p>
            <a:r>
              <a:rPr lang="en-US" dirty="0" smtClean="0"/>
              <a:t>MilOps Domain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7" name="Picture 16" descr="NIEM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1"/>
          <a:stretch/>
        </p:blipFill>
        <p:spPr>
          <a:xfrm>
            <a:off x="387393" y="284921"/>
            <a:ext cx="2112015" cy="358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15" y="733471"/>
            <a:ext cx="8165970" cy="57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6800" y="171850"/>
            <a:ext cx="7588185" cy="584775"/>
          </a:xfrm>
        </p:spPr>
        <p:txBody>
          <a:bodyPr wrap="square" lIns="45720" rIns="45720">
            <a:spAutoFit/>
          </a:bodyPr>
          <a:lstStyle/>
          <a:p>
            <a:r>
              <a:rPr lang="en-US" dirty="0" smtClean="0"/>
              <a:t>MilOps Domain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7" name="Picture 16" descr="NIEM-Log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1"/>
          <a:stretch/>
        </p:blipFill>
        <p:spPr>
          <a:xfrm>
            <a:off x="387393" y="284921"/>
            <a:ext cx="2112015" cy="358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891" y="746798"/>
            <a:ext cx="8626218" cy="573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111101</TotalTime>
  <Words>421</Words>
  <Application>Microsoft Office PowerPoint</Application>
  <PresentationFormat>Letter Paper (8.5x11 in)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NIEM Course Theme</vt:lpstr>
      <vt:lpstr>1_NIEM Course Theme</vt:lpstr>
      <vt:lpstr>2_Office Theme</vt:lpstr>
      <vt:lpstr>Military Operations (MilOps) Domain Update</vt:lpstr>
      <vt:lpstr>MilOps Domain Update</vt:lpstr>
      <vt:lpstr>MilOps Domain Update</vt:lpstr>
      <vt:lpstr>MilOps Domain Update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Logan, Craig (US - Arlington)</dc:creator>
  <cp:lastModifiedBy>longhd</cp:lastModifiedBy>
  <cp:revision>6544</cp:revision>
  <cp:lastPrinted>2018-10-24T22:48:21Z</cp:lastPrinted>
  <dcterms:created xsi:type="dcterms:W3CDTF">2009-03-17T18:28:54Z</dcterms:created>
  <dcterms:modified xsi:type="dcterms:W3CDTF">2018-10-29T07:52:57Z</dcterms:modified>
</cp:coreProperties>
</file>