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5272" r:id="rId6"/>
  </p:sldMasterIdLst>
  <p:notesMasterIdLst>
    <p:notesMasterId r:id="rId25"/>
  </p:notesMasterIdLst>
  <p:handoutMasterIdLst>
    <p:handoutMasterId r:id="rId26"/>
  </p:handoutMasterIdLst>
  <p:sldIdLst>
    <p:sldId id="812" r:id="rId7"/>
    <p:sldId id="808" r:id="rId8"/>
    <p:sldId id="794" r:id="rId9"/>
    <p:sldId id="802" r:id="rId10"/>
    <p:sldId id="810" r:id="rId11"/>
    <p:sldId id="813" r:id="rId12"/>
    <p:sldId id="814" r:id="rId13"/>
    <p:sldId id="811" r:id="rId14"/>
    <p:sldId id="805" r:id="rId15"/>
    <p:sldId id="816" r:id="rId16"/>
    <p:sldId id="817" r:id="rId17"/>
    <p:sldId id="818" r:id="rId18"/>
    <p:sldId id="819" r:id="rId19"/>
    <p:sldId id="820" r:id="rId20"/>
    <p:sldId id="804" r:id="rId21"/>
    <p:sldId id="799" r:id="rId22"/>
    <p:sldId id="800" r:id="rId23"/>
    <p:sldId id="730" r:id="rId24"/>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NIEM F2F" id="{FB308D4D-7823-4050-94F0-C6AC0D62B71F}">
          <p14:sldIdLst>
            <p14:sldId id="812"/>
            <p14:sldId id="808"/>
            <p14:sldId id="794"/>
            <p14:sldId id="802"/>
            <p14:sldId id="810"/>
            <p14:sldId id="813"/>
            <p14:sldId id="814"/>
            <p14:sldId id="811"/>
            <p14:sldId id="805"/>
            <p14:sldId id="816"/>
            <p14:sldId id="817"/>
            <p14:sldId id="818"/>
            <p14:sldId id="819"/>
            <p14:sldId id="820"/>
            <p14:sldId id="804"/>
            <p14:sldId id="799"/>
            <p14:sldId id="800"/>
            <p14:sldId id="730"/>
          </p14:sldIdLst>
        </p14:section>
      </p14:sectionLst>
    </p:ext>
    <p:ext uri="{EFAFB233-063F-42B5-8137-9DF3F51BA10A}">
      <p15:sldGuideLst xmlns:p15="http://schemas.microsoft.com/office/powerpoint/2012/main">
        <p15:guide id="1" orient="horz" pos="2160">
          <p15:clr>
            <a:srgbClr val="A4A3A4"/>
          </p15:clr>
        </p15:guide>
        <p15:guide id="2" pos="345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lly, Heather" initials="HR" lastIdx="17" clrIdx="0"/>
  <p:cmAuthor id="1" name="Key, Jacqueline" initials="JK" lastIdx="2" clrIdx="1"/>
  <p:cmAuthor id="2" name="Taylor, Michael C" initials="MT" lastIdx="7" clrIdx="2"/>
  <p:cmAuthor id="3" name="Wan, Tiffany" initials="TW" lastIdx="27" clrIdx="3"/>
  <p:cmAuthor id="4" name="Logan, Craig" initials="CL" lastIdx="11" clrIdx="4"/>
  <p:cmAuthor id="5" name="justin.stekervetz" initials="JS" lastIdx="5" clrIdx="5"/>
  <p:cmAuthor id="6" name="Akshai Prakash" initials="" lastIdx="0" clrIdx="6"/>
  <p:cmAuthor id="7" name="Lancos, Allison Marie" initials="AL" lastIdx="5" clrIdx="7"/>
  <p:cmAuthor id="8" name="Vainshtein, Natalia" initials="NV" lastIdx="41" clrIdx="8"/>
  <p:cmAuthor id="9" name="Ritter, Eric" initials="ER" lastIdx="6" clrIdx="9"/>
  <p:cmAuthor id="10" name="Cross, Oniel" initials="OC" lastIdx="5" clrIdx="10"/>
  <p:cmAuthor id="11" name="Kuban, Sara A." initials="SK" lastIdx="4" clrIdx="11">
    <p:extLst/>
  </p:cmAuthor>
  <p:cmAuthor id="12" name="Nisco, Derek" initials="ND" lastIdx="2" clrIdx="12">
    <p:extLst/>
  </p:cmAuthor>
  <p:cmAuthor id="13" name="Dan Croft" initials=""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4B"/>
    <a:srgbClr val="5FB4BE"/>
    <a:srgbClr val="686868"/>
    <a:srgbClr val="949C9D"/>
    <a:srgbClr val="B36F3C"/>
    <a:srgbClr val="00506F"/>
    <a:srgbClr val="007678"/>
    <a:srgbClr val="0085BB"/>
    <a:srgbClr val="59595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4" autoAdjust="0"/>
  </p:normalViewPr>
  <p:slideViewPr>
    <p:cSldViewPr>
      <p:cViewPr varScale="1">
        <p:scale>
          <a:sx n="69" d="100"/>
          <a:sy n="69" d="100"/>
        </p:scale>
        <p:origin x="1224" y="44"/>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2" d="100"/>
          <a:sy n="42" d="100"/>
        </p:scale>
        <p:origin x="2482" y="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fontAlgn="auto">
              <a:spcBef>
                <a:spcPts val="0"/>
              </a:spcBef>
              <a:spcAft>
                <a:spcPts val="0"/>
              </a:spcAft>
              <a:defRPr sz="1200">
                <a:latin typeface="+mn-lt"/>
                <a:cs typeface="+mn-cs"/>
              </a:defRPr>
            </a:lvl1pPr>
          </a:lstStyle>
          <a:p>
            <a:pPr>
              <a:defRPr/>
            </a:pPr>
            <a:fld id="{B3567F1A-F972-48E2-810D-F153F2BC987C}" type="datetimeFigureOut">
              <a:rPr lang="en-US"/>
              <a:pPr>
                <a:defRPr/>
              </a:pPr>
              <a:t>10/28/2018</a:t>
            </a:fld>
            <a:endParaRPr lang="en-US" dirty="0"/>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fontAlgn="auto">
              <a:spcBef>
                <a:spcPts val="0"/>
              </a:spcBef>
              <a:spcAft>
                <a:spcPts val="0"/>
              </a:spcAft>
              <a:defRPr sz="1200">
                <a:latin typeface="+mn-lt"/>
                <a:cs typeface="+mn-cs"/>
              </a:defRPr>
            </a:lvl1pPr>
          </a:lstStyle>
          <a:p>
            <a:pPr>
              <a:defRPr/>
            </a:pPr>
            <a:fld id="{367D72C0-481D-49BC-94C5-DE4BB6EBAECF}" type="slidenum">
              <a:rPr lang="en-US"/>
              <a:pPr>
                <a:defRPr/>
              </a:pPr>
              <a:t>‹#›</a:t>
            </a:fld>
            <a:endParaRPr lang="en-US" dirty="0"/>
          </a:p>
        </p:txBody>
      </p:sp>
    </p:spTree>
    <p:extLst>
      <p:ext uri="{BB962C8B-B14F-4D97-AF65-F5344CB8AC3E}">
        <p14:creationId xmlns:p14="http://schemas.microsoft.com/office/powerpoint/2010/main" val="110324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4980"/>
          </a:xfrm>
          <a:prstGeom prst="rect">
            <a:avLst/>
          </a:prstGeom>
        </p:spPr>
        <p:txBody>
          <a:bodyPr vert="horz" lIns="92647" tIns="46324" rIns="92647" bIns="46324" rtlCol="0"/>
          <a:lstStyle>
            <a:lvl1pPr algn="r" fontAlgn="auto">
              <a:spcBef>
                <a:spcPts val="0"/>
              </a:spcBef>
              <a:spcAft>
                <a:spcPts val="0"/>
              </a:spcAft>
              <a:defRPr sz="1200">
                <a:latin typeface="+mn-lt"/>
                <a:cs typeface="+mn-cs"/>
              </a:defRPr>
            </a:lvl1pPr>
          </a:lstStyle>
          <a:p>
            <a:pPr>
              <a:defRPr/>
            </a:pPr>
            <a:fld id="{466D9BF6-34AA-4693-8411-0D6801284808}" type="datetimeFigureOut">
              <a:rPr lang="en-US"/>
              <a:pPr>
                <a:defRPr/>
              </a:pPr>
              <a:t>10/28/2018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pPr lvl="0"/>
            <a:endParaRPr lang="en-US" noProof="0" dirty="0"/>
          </a:p>
        </p:txBody>
      </p:sp>
      <p:sp>
        <p:nvSpPr>
          <p:cNvPr id="5" name="Notes Placeholder 4"/>
          <p:cNvSpPr>
            <a:spLocks noGrp="1"/>
          </p:cNvSpPr>
          <p:nvPr>
            <p:ph type="body" sz="quarter" idx="3"/>
          </p:nvPr>
        </p:nvSpPr>
        <p:spPr>
          <a:xfrm>
            <a:off x="701040" y="4416510"/>
            <a:ext cx="5608320" cy="4183220"/>
          </a:xfrm>
          <a:prstGeom prst="rect">
            <a:avLst/>
          </a:prstGeom>
        </p:spPr>
        <p:txBody>
          <a:bodyPr vert="horz" lIns="92647" tIns="46324" rIns="92647" bIns="463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23"/>
            <a:ext cx="3037840" cy="464980"/>
          </a:xfrm>
          <a:prstGeom prst="rect">
            <a:avLst/>
          </a:prstGeom>
        </p:spPr>
        <p:txBody>
          <a:bodyPr vert="horz" lIns="92647" tIns="46324" rIns="92647" bIns="4632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823"/>
            <a:ext cx="3037840" cy="464980"/>
          </a:xfrm>
          <a:prstGeom prst="rect">
            <a:avLst/>
          </a:prstGeom>
        </p:spPr>
        <p:txBody>
          <a:bodyPr vert="horz" lIns="92647" tIns="46324" rIns="92647" bIns="46324" rtlCol="0" anchor="b"/>
          <a:lstStyle>
            <a:lvl1pPr algn="r" fontAlgn="auto">
              <a:spcBef>
                <a:spcPts val="0"/>
              </a:spcBef>
              <a:spcAft>
                <a:spcPts val="0"/>
              </a:spcAft>
              <a:defRPr sz="1200">
                <a:latin typeface="+mn-lt"/>
                <a:cs typeface="+mn-cs"/>
              </a:defRPr>
            </a:lvl1pPr>
          </a:lstStyle>
          <a:p>
            <a:pPr>
              <a:defRPr/>
            </a:pPr>
            <a:fld id="{A0F65743-3709-4845-8C48-66182B01E8A1}" type="slidenum">
              <a:rPr lang="en-US"/>
              <a:pPr>
                <a:defRPr/>
              </a:pPr>
              <a:t>‹#›</a:t>
            </a:fld>
            <a:endParaRPr lang="en-US" dirty="0"/>
          </a:p>
        </p:txBody>
      </p:sp>
    </p:spTree>
    <p:extLst>
      <p:ext uri="{BB962C8B-B14F-4D97-AF65-F5344CB8AC3E}">
        <p14:creationId xmlns:p14="http://schemas.microsoft.com/office/powerpoint/2010/main" val="847752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65743-3709-4845-8C48-66182B01E8A1}" type="slidenum">
              <a:rPr lang="en-US" smtClean="0"/>
              <a:pPr>
                <a:defRPr/>
              </a:pPr>
              <a:t>2</a:t>
            </a:fld>
            <a:endParaRPr lang="en-US" dirty="0"/>
          </a:p>
        </p:txBody>
      </p:sp>
    </p:spTree>
    <p:extLst>
      <p:ext uri="{BB962C8B-B14F-4D97-AF65-F5344CB8AC3E}">
        <p14:creationId xmlns:p14="http://schemas.microsoft.com/office/powerpoint/2010/main" val="124493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baseline="0"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6260" indent="-287023" eaLnBrk="0" hangingPunct="0">
              <a:defRPr>
                <a:solidFill>
                  <a:schemeClr val="tx1"/>
                </a:solidFill>
                <a:latin typeface="Arial" charset="0"/>
              </a:defRPr>
            </a:lvl2pPr>
            <a:lvl3pPr marL="1148091" indent="-229618" eaLnBrk="0" hangingPunct="0">
              <a:defRPr>
                <a:solidFill>
                  <a:schemeClr val="tx1"/>
                </a:solidFill>
                <a:latin typeface="Arial" charset="0"/>
              </a:defRPr>
            </a:lvl3pPr>
            <a:lvl4pPr marL="1607327" indent="-229618" eaLnBrk="0" hangingPunct="0">
              <a:defRPr>
                <a:solidFill>
                  <a:schemeClr val="tx1"/>
                </a:solidFill>
                <a:latin typeface="Arial" charset="0"/>
              </a:defRPr>
            </a:lvl4pPr>
            <a:lvl5pPr marL="2066564" indent="-229618" eaLnBrk="0" hangingPunct="0">
              <a:defRPr>
                <a:solidFill>
                  <a:schemeClr val="tx1"/>
                </a:solidFill>
                <a:latin typeface="Arial" charset="0"/>
              </a:defRPr>
            </a:lvl5pPr>
            <a:lvl6pPr marL="2525799" indent="-229618" eaLnBrk="0" fontAlgn="base" hangingPunct="0">
              <a:spcBef>
                <a:spcPct val="0"/>
              </a:spcBef>
              <a:spcAft>
                <a:spcPct val="0"/>
              </a:spcAft>
              <a:defRPr>
                <a:solidFill>
                  <a:schemeClr val="tx1"/>
                </a:solidFill>
                <a:latin typeface="Arial" charset="0"/>
              </a:defRPr>
            </a:lvl6pPr>
            <a:lvl7pPr marL="2985036" indent="-229618" eaLnBrk="0" fontAlgn="base" hangingPunct="0">
              <a:spcBef>
                <a:spcPct val="0"/>
              </a:spcBef>
              <a:spcAft>
                <a:spcPct val="0"/>
              </a:spcAft>
              <a:defRPr>
                <a:solidFill>
                  <a:schemeClr val="tx1"/>
                </a:solidFill>
                <a:latin typeface="Arial" charset="0"/>
              </a:defRPr>
            </a:lvl7pPr>
            <a:lvl8pPr marL="3444273" indent="-229618" eaLnBrk="0" fontAlgn="base" hangingPunct="0">
              <a:spcBef>
                <a:spcPct val="0"/>
              </a:spcBef>
              <a:spcAft>
                <a:spcPct val="0"/>
              </a:spcAft>
              <a:defRPr>
                <a:solidFill>
                  <a:schemeClr val="tx1"/>
                </a:solidFill>
                <a:latin typeface="Arial" charset="0"/>
              </a:defRPr>
            </a:lvl8pPr>
            <a:lvl9pPr marL="3903509" indent="-229618" eaLnBrk="0" fontAlgn="base" hangingPunct="0">
              <a:spcBef>
                <a:spcPct val="0"/>
              </a:spcBef>
              <a:spcAft>
                <a:spcPct val="0"/>
              </a:spcAft>
              <a:defRPr>
                <a:solidFill>
                  <a:schemeClr val="tx1"/>
                </a:solidFill>
                <a:latin typeface="Arial" charset="0"/>
              </a:defRPr>
            </a:lvl9pPr>
          </a:lstStyle>
          <a:p>
            <a:pPr eaLnBrk="1" hangingPunct="1"/>
            <a:fld id="{CEC10A17-7DE1-4A06-91E6-0B9F306384EA}" type="slidenum">
              <a:rPr lang="en-CA" smtClean="0"/>
              <a:pPr eaLnBrk="1" hangingPunct="1"/>
              <a:t>10</a:t>
            </a:fld>
            <a:endParaRPr lang="en-CA" smtClean="0"/>
          </a:p>
        </p:txBody>
      </p:sp>
    </p:spTree>
    <p:extLst>
      <p:ext uri="{BB962C8B-B14F-4D97-AF65-F5344CB8AC3E}">
        <p14:creationId xmlns:p14="http://schemas.microsoft.com/office/powerpoint/2010/main" val="408244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2400" baseline="0" dirty="0" smtClean="0"/>
          </a:p>
        </p:txBody>
      </p:sp>
      <p:sp>
        <p:nvSpPr>
          <p:cNvPr id="4" name="Slide Number Placeholder 3"/>
          <p:cNvSpPr>
            <a:spLocks noGrp="1"/>
          </p:cNvSpPr>
          <p:nvPr>
            <p:ph type="sldNum" sz="quarter" idx="10"/>
          </p:nvPr>
        </p:nvSpPr>
        <p:spPr/>
        <p:txBody>
          <a:bodyPr/>
          <a:lstStyle/>
          <a:p>
            <a:pPr>
              <a:defRPr/>
            </a:pPr>
            <a:fld id="{5569CC43-31F4-4698-86ED-C5B793975FD3}" type="slidenum">
              <a:rPr lang="en-CA" smtClean="0"/>
              <a:pPr>
                <a:defRPr/>
              </a:pPr>
              <a:t>11</a:t>
            </a:fld>
            <a:endParaRPr lang="en-CA"/>
          </a:p>
        </p:txBody>
      </p:sp>
    </p:spTree>
    <p:extLst>
      <p:ext uri="{BB962C8B-B14F-4D97-AF65-F5344CB8AC3E}">
        <p14:creationId xmlns:p14="http://schemas.microsoft.com/office/powerpoint/2010/main" val="48184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569CC43-31F4-4698-86ED-C5B793975FD3}" type="slidenum">
              <a:rPr lang="en-CA" smtClean="0"/>
              <a:pPr>
                <a:defRPr/>
              </a:pPr>
              <a:t>12</a:t>
            </a:fld>
            <a:endParaRPr lang="en-CA"/>
          </a:p>
        </p:txBody>
      </p:sp>
    </p:spTree>
    <p:extLst>
      <p:ext uri="{BB962C8B-B14F-4D97-AF65-F5344CB8AC3E}">
        <p14:creationId xmlns:p14="http://schemas.microsoft.com/office/powerpoint/2010/main" val="26768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2400" baseline="0" dirty="0" smtClean="0"/>
          </a:p>
        </p:txBody>
      </p:sp>
      <p:sp>
        <p:nvSpPr>
          <p:cNvPr id="4" name="Slide Number Placeholder 3"/>
          <p:cNvSpPr>
            <a:spLocks noGrp="1"/>
          </p:cNvSpPr>
          <p:nvPr>
            <p:ph type="sldNum" sz="quarter" idx="10"/>
          </p:nvPr>
        </p:nvSpPr>
        <p:spPr/>
        <p:txBody>
          <a:bodyPr/>
          <a:lstStyle/>
          <a:p>
            <a:pPr>
              <a:defRPr/>
            </a:pPr>
            <a:fld id="{5569CC43-31F4-4698-86ED-C5B793975FD3}" type="slidenum">
              <a:rPr lang="en-CA" smtClean="0"/>
              <a:pPr>
                <a:defRPr/>
              </a:pPr>
              <a:t>13</a:t>
            </a:fld>
            <a:endParaRPr lang="en-CA"/>
          </a:p>
        </p:txBody>
      </p:sp>
    </p:spTree>
    <p:extLst>
      <p:ext uri="{BB962C8B-B14F-4D97-AF65-F5344CB8AC3E}">
        <p14:creationId xmlns:p14="http://schemas.microsoft.com/office/powerpoint/2010/main" val="90545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2400" baseline="0" dirty="0" smtClean="0"/>
          </a:p>
        </p:txBody>
      </p:sp>
      <p:sp>
        <p:nvSpPr>
          <p:cNvPr id="4" name="Slide Number Placeholder 3"/>
          <p:cNvSpPr>
            <a:spLocks noGrp="1"/>
          </p:cNvSpPr>
          <p:nvPr>
            <p:ph type="sldNum" sz="quarter" idx="10"/>
          </p:nvPr>
        </p:nvSpPr>
        <p:spPr/>
        <p:txBody>
          <a:bodyPr/>
          <a:lstStyle/>
          <a:p>
            <a:pPr>
              <a:defRPr/>
            </a:pPr>
            <a:fld id="{5569CC43-31F4-4698-86ED-C5B793975FD3}" type="slidenum">
              <a:rPr lang="en-CA" smtClean="0"/>
              <a:pPr>
                <a:defRPr/>
              </a:pPr>
              <a:t>14</a:t>
            </a:fld>
            <a:endParaRPr lang="en-CA"/>
          </a:p>
        </p:txBody>
      </p:sp>
    </p:spTree>
    <p:extLst>
      <p:ext uri="{BB962C8B-B14F-4D97-AF65-F5344CB8AC3E}">
        <p14:creationId xmlns:p14="http://schemas.microsoft.com/office/powerpoint/2010/main" val="98990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65743-3709-4845-8C48-66182B01E8A1}" type="slidenum">
              <a:rPr lang="en-US" smtClean="0"/>
              <a:pPr>
                <a:defRPr/>
              </a:pPr>
              <a:t>16</a:t>
            </a:fld>
            <a:endParaRPr lang="en-US" dirty="0"/>
          </a:p>
        </p:txBody>
      </p:sp>
    </p:spTree>
    <p:extLst>
      <p:ext uri="{BB962C8B-B14F-4D97-AF65-F5344CB8AC3E}">
        <p14:creationId xmlns:p14="http://schemas.microsoft.com/office/powerpoint/2010/main" val="44539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F65743-3709-4845-8C48-66182B01E8A1}" type="slidenum">
              <a:rPr lang="en-US" smtClean="0"/>
              <a:pPr>
                <a:defRPr/>
              </a:pPr>
              <a:t>17</a:t>
            </a:fld>
            <a:endParaRPr lang="en-US" dirty="0"/>
          </a:p>
        </p:txBody>
      </p:sp>
    </p:spTree>
    <p:extLst>
      <p:ext uri="{BB962C8B-B14F-4D97-AF65-F5344CB8AC3E}">
        <p14:creationId xmlns:p14="http://schemas.microsoft.com/office/powerpoint/2010/main" val="47300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0F65743-3709-4845-8C48-66182B01E8A1}" type="slidenum">
              <a:rPr lang="en-US" smtClean="0"/>
              <a:pPr>
                <a:defRPr/>
              </a:pPr>
              <a:t>18</a:t>
            </a:fld>
            <a:endParaRPr lang="en-US" dirty="0"/>
          </a:p>
        </p:txBody>
      </p:sp>
    </p:spTree>
    <p:extLst>
      <p:ext uri="{BB962C8B-B14F-4D97-AF65-F5344CB8AC3E}">
        <p14:creationId xmlns:p14="http://schemas.microsoft.com/office/powerpoint/2010/main" val="501580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rse Title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0"/>
          </p:nvPr>
        </p:nvSpPr>
        <p:spPr>
          <a:xfrm>
            <a:off x="2438400" y="4081165"/>
            <a:ext cx="4191000" cy="990600"/>
          </a:xfrm>
        </p:spPr>
        <p:txBody>
          <a:bodyPr>
            <a:normAutofit/>
          </a:bodyPr>
          <a:lstStyle>
            <a:lvl1pPr>
              <a:buNone/>
              <a:defRPr sz="2400" i="1" baseline="0">
                <a:latin typeface="Arial" pitchFamily="34" charset="0"/>
                <a:cs typeface="Arial" pitchFamily="34" charset="0"/>
              </a:defRPr>
            </a:lvl1pPr>
          </a:lstStyle>
          <a:p>
            <a:pPr lvl="0"/>
            <a:r>
              <a:rPr lang="en-US" dirty="0"/>
              <a:t>Click to edit Master text styles</a:t>
            </a:r>
          </a:p>
        </p:txBody>
      </p:sp>
      <p:sp>
        <p:nvSpPr>
          <p:cNvPr id="8" name="Freeform 59">
            <a:extLst>
              <a:ext uri="{FF2B5EF4-FFF2-40B4-BE49-F238E27FC236}">
                <a16:creationId xmlns:a16="http://schemas.microsoft.com/office/drawing/2014/main" id="{8C4EAE51-3A30-42B7-AC8C-95A2552D3FD7}"/>
              </a:ext>
            </a:extLst>
          </p:cNvPr>
          <p:cNvSpPr>
            <a:spLocks noChangeAspect="1" noEditPoints="1"/>
          </p:cNvSpPr>
          <p:nvPr userDrawn="1"/>
        </p:nvSpPr>
        <p:spPr bwMode="auto">
          <a:xfrm>
            <a:off x="2222831" y="914400"/>
            <a:ext cx="4787569" cy="4801639"/>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5">
              <a:alpha val="10000"/>
            </a:schemeClr>
          </a:solidFill>
          <a:ln>
            <a:noFill/>
          </a:ln>
          <a:extLst/>
        </p:spPr>
        <p:txBody>
          <a:bodyPr vert="horz" wrap="square" lIns="53788" tIns="26894" rIns="53788" bIns="26894" numCol="1" anchor="t" anchorCtr="0" compatLnSpc="1">
            <a:prstTxWarp prst="textNoShape">
              <a:avLst/>
            </a:prstTxWarp>
          </a:bodyPr>
          <a:lstStyle/>
          <a:p>
            <a:pPr algn="ctr" defTabSz="537850" fontAlgn="base">
              <a:spcBef>
                <a:spcPts val="0"/>
              </a:spcBef>
              <a:spcAft>
                <a:spcPct val="0"/>
              </a:spcAft>
            </a:pPr>
            <a:endParaRPr lang="en-GB" sz="1000" b="1" dirty="0">
              <a:solidFill>
                <a:prstClr val="black"/>
              </a:solidFill>
              <a:latin typeface="Arial" pitchFamily="34" charset="0"/>
              <a:cs typeface="Arial" pitchFamily="34" charset="0"/>
            </a:endParaRPr>
          </a:p>
        </p:txBody>
      </p:sp>
      <p:pic>
        <p:nvPicPr>
          <p:cNvPr id="12" name="Picture 8" descr="C:\Users\jkey\AppData\Local\Temp\wzaea2\NIEM_cmyk.JPG">
            <a:extLst>
              <a:ext uri="{FF2B5EF4-FFF2-40B4-BE49-F238E27FC236}">
                <a16:creationId xmlns:a16="http://schemas.microsoft.com/office/drawing/2014/main" id="{1D5CA320-E38E-4D5E-96D6-36A09978F4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3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urse Content">
    <p:spTree>
      <p:nvGrpSpPr>
        <p:cNvPr id="1" name=""/>
        <p:cNvGrpSpPr/>
        <p:nvPr/>
      </p:nvGrpSpPr>
      <p:grpSpPr>
        <a:xfrm>
          <a:off x="0" y="0"/>
          <a:ext cx="0" cy="0"/>
          <a:chOff x="0" y="0"/>
          <a:chExt cx="0" cy="0"/>
        </a:xfrm>
      </p:grpSpPr>
      <p:pic>
        <p:nvPicPr>
          <p:cNvPr id="4" name="Picture 8" descr="C:\Users\jkey\AppData\Local\Temp\wzaea2\NIEM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4367213" y="6488113"/>
            <a:ext cx="409575" cy="200025"/>
          </a:xfrm>
          <a:prstGeom prst="rect">
            <a:avLst/>
          </a:prstGeom>
          <a:noFill/>
          <a:ln>
            <a:noFill/>
          </a:ln>
          <a:effectLst>
            <a:prstShdw prst="shdw17" dist="17961" dir="2700000">
              <a:srgbClr val="858585"/>
            </a:prstShdw>
          </a:effectLst>
          <a:extLst/>
        </p:spPr>
        <p:txBody>
          <a:bodyPr wrap="none" lIns="0" tIns="0" rIns="0" bIns="0"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65000"/>
              <a:buFont typeface="Wingdings" pitchFamily="2" charset="2"/>
              <a:buNone/>
              <a:defRPr/>
            </a:pPr>
            <a:r>
              <a:rPr lang="en-US" sz="1300" b="1" dirty="0">
                <a:solidFill>
                  <a:srgbClr val="7F7F7F"/>
                </a:solidFill>
                <a:latin typeface="Arial" pitchFamily="34" charset="0"/>
                <a:cs typeface="Arial" pitchFamily="34" charset="0"/>
              </a:rPr>
              <a:t>- </a:t>
            </a:r>
            <a:fld id="{35920138-74A0-48DF-B89F-6B7E0D40782B}" type="slidenum">
              <a:rPr lang="en-US" sz="1300" b="1" smtClean="0">
                <a:solidFill>
                  <a:srgbClr val="7F7F7F"/>
                </a:solidFill>
                <a:latin typeface="Arial" pitchFamily="34" charset="0"/>
                <a:cs typeface="Arial" pitchFamily="34" charset="0"/>
              </a:rPr>
              <a:pPr algn="ctr">
                <a:buClr>
                  <a:srgbClr val="000000"/>
                </a:buClr>
                <a:buSzPct val="65000"/>
                <a:buFont typeface="Wingdings" pitchFamily="2" charset="2"/>
                <a:buNone/>
                <a:defRPr/>
              </a:pPr>
              <a:t>‹#›</a:t>
            </a:fld>
            <a:r>
              <a:rPr lang="en-US" sz="1300" b="1" dirty="0">
                <a:solidFill>
                  <a:srgbClr val="7F7F7F"/>
                </a:solidFill>
                <a:latin typeface="Arial" pitchFamily="34" charset="0"/>
                <a:cs typeface="Arial" pitchFamily="34" charset="0"/>
              </a:rPr>
              <a:t> -</a:t>
            </a:r>
          </a:p>
        </p:txBody>
      </p:sp>
      <p:sp>
        <p:nvSpPr>
          <p:cNvPr id="3" name="Content Placeholder 2"/>
          <p:cNvSpPr>
            <a:spLocks noGrp="1"/>
          </p:cNvSpPr>
          <p:nvPr>
            <p:ph idx="1"/>
          </p:nvPr>
        </p:nvSpPr>
        <p:spPr>
          <a:xfrm>
            <a:off x="402603" y="1143000"/>
            <a:ext cx="8229600" cy="4983163"/>
          </a:xfrm>
        </p:spPr>
        <p:txBody>
          <a:bodyPr>
            <a:noAutofit/>
          </a:bodyPr>
          <a:lstStyle>
            <a:lvl1pPr eaLnBrk="1" hangingPunct="1">
              <a:buFont typeface="Wingdings" pitchFamily="2" charset="2"/>
              <a:buChar char="§"/>
              <a:defRPr/>
            </a:lvl1pPr>
            <a:lvl2pPr eaLnBrk="1" hangingPunct="1">
              <a:defRPr/>
            </a:lvl2pPr>
            <a:lvl3pPr eaLnBrk="1" hangingPunct="1">
              <a:defRPr/>
            </a:lvl3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46711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8" descr="C:\Users\jkey\AppData\Local\Temp\wzaea2\NIEM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a:off x="4367213" y="6488113"/>
            <a:ext cx="409575" cy="200025"/>
          </a:xfrm>
          <a:prstGeom prst="rect">
            <a:avLst/>
          </a:prstGeom>
          <a:noFill/>
          <a:ln>
            <a:noFill/>
          </a:ln>
          <a:effectLst>
            <a:prstShdw prst="shdw17" dist="17961" dir="2700000">
              <a:srgbClr val="858585"/>
            </a:prstShdw>
          </a:effectLst>
          <a:extLst/>
        </p:spPr>
        <p:txBody>
          <a:bodyPr wrap="none" lIns="0" tIns="0" rIns="0" bIns="0"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65000"/>
              <a:buFont typeface="Wingdings" pitchFamily="2" charset="2"/>
              <a:buNone/>
              <a:defRPr/>
            </a:pPr>
            <a:r>
              <a:rPr lang="en-US" sz="1300" b="1" dirty="0">
                <a:solidFill>
                  <a:srgbClr val="7F7F7F"/>
                </a:solidFill>
                <a:latin typeface="Arial" pitchFamily="34" charset="0"/>
                <a:cs typeface="Arial" pitchFamily="34" charset="0"/>
              </a:rPr>
              <a:t>- </a:t>
            </a:r>
            <a:fld id="{61476E6E-F3E8-4882-A00C-BF8520FCA51C}" type="slidenum">
              <a:rPr lang="en-US" sz="1300" b="1" smtClean="0">
                <a:solidFill>
                  <a:srgbClr val="7F7F7F"/>
                </a:solidFill>
                <a:latin typeface="Arial" pitchFamily="34" charset="0"/>
                <a:cs typeface="Arial" pitchFamily="34" charset="0"/>
              </a:rPr>
              <a:pPr algn="ctr">
                <a:buClr>
                  <a:srgbClr val="000000"/>
                </a:buClr>
                <a:buSzPct val="65000"/>
                <a:buFont typeface="Wingdings" pitchFamily="2" charset="2"/>
                <a:buNone/>
                <a:defRPr/>
              </a:pPr>
              <a:t>‹#›</a:t>
            </a:fld>
            <a:r>
              <a:rPr lang="en-US" sz="1300" b="1" dirty="0">
                <a:solidFill>
                  <a:srgbClr val="7F7F7F"/>
                </a:solidFill>
                <a:latin typeface="Arial" pitchFamily="34" charset="0"/>
                <a:cs typeface="Arial" pitchFamily="34" charset="0"/>
              </a:rPr>
              <a:t> -</a:t>
            </a:r>
          </a:p>
        </p:txBody>
      </p:sp>
      <p:sp>
        <p:nvSpPr>
          <p:cNvPr id="5"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54420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4500" y="2971800"/>
            <a:ext cx="5715000" cy="914400"/>
          </a:xfrm>
          <a:prstGeom prst="rect">
            <a:avLst/>
          </a:prstGeom>
        </p:spPr>
        <p:txBody>
          <a:bodyPr/>
          <a:lstStyle>
            <a:lvl1pPr algn="ctr">
              <a:defRPr sz="2800"/>
            </a:lvl1pPr>
          </a:lstStyle>
          <a:p>
            <a:r>
              <a:rPr lang="en-US" dirty="0"/>
              <a:t>Click to edit Master title style</a:t>
            </a:r>
          </a:p>
        </p:txBody>
      </p:sp>
    </p:spTree>
    <p:extLst>
      <p:ext uri="{BB962C8B-B14F-4D97-AF65-F5344CB8AC3E}">
        <p14:creationId xmlns:p14="http://schemas.microsoft.com/office/powerpoint/2010/main" val="990202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7A7C28-F127-45F4-A7DA-D46202C93711}"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A933F-296C-4228-BB35-03D410F11C54}" type="slidenum">
              <a:rPr lang="en-US" smtClean="0"/>
              <a:t>‹#›</a:t>
            </a:fld>
            <a:endParaRPr lang="en-US"/>
          </a:p>
        </p:txBody>
      </p:sp>
    </p:spTree>
    <p:extLst>
      <p:ext uri="{BB962C8B-B14F-4D97-AF65-F5344CB8AC3E}">
        <p14:creationId xmlns:p14="http://schemas.microsoft.com/office/powerpoint/2010/main" val="381582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rs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603" y="1143000"/>
            <a:ext cx="8229600" cy="4983163"/>
          </a:xfrm>
        </p:spPr>
        <p:txBody>
          <a:bodyPr>
            <a:noAutofit/>
          </a:bodyPr>
          <a:lstStyle>
            <a:lvl1pPr eaLnBrk="1" hangingPunct="1">
              <a:buFont typeface="Wingdings" pitchFamily="2" charset="2"/>
              <a:buChar char="§"/>
              <a:defRPr/>
            </a:lvl1pPr>
            <a:lvl2pPr eaLnBrk="1" hangingPunct="1">
              <a:defRPr/>
            </a:lvl2pPr>
            <a:lvl3pPr eaLnBrk="1" hangingPunct="1">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pic>
        <p:nvPicPr>
          <p:cNvPr id="10" name="Picture 8" descr="C:\Users\jkey\AppData\Local\Temp\wzaea2\NIEM_cmyk.JPG">
            <a:extLst>
              <a:ext uri="{FF2B5EF4-FFF2-40B4-BE49-F238E27FC236}">
                <a16:creationId xmlns:a16="http://schemas.microsoft.com/office/drawing/2014/main" id="{E4D56F97-7CEC-4514-8C86-8C5F29020A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34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8" descr="C:\Users\jkey\AppData\Local\Temp\wzaea2\NIEM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8"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pic>
        <p:nvPicPr>
          <p:cNvPr id="12" name="Picture 8" descr="C:\Users\jkey\AppData\Local\Temp\wzaea2\NIEM_cmyk.JPG">
            <a:extLst>
              <a:ext uri="{FF2B5EF4-FFF2-40B4-BE49-F238E27FC236}">
                <a16:creationId xmlns:a16="http://schemas.microsoft.com/office/drawing/2014/main" id="{2A16863B-958B-4A55-83E7-F7B5A99AE6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1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556" b="95972" l="16892" r="92230">
                        <a14:foregroundMark x1="57770" y1="16944" x2="57770" y2="16944"/>
                        <a14:foregroundMark x1="50000" y1="12917" x2="50000" y2="12917"/>
                        <a14:foregroundMark x1="43581" y1="10000" x2="43581" y2="10000"/>
                        <a14:foregroundMark x1="42905" y1="6944" x2="42905" y2="6944"/>
                        <a14:foregroundMark x1="32095" y1="5972" x2="32095" y2="5972"/>
                        <a14:foregroundMark x1="29730" y1="3750" x2="31757" y2="2778"/>
                        <a14:foregroundMark x1="37838" y1="4028" x2="37838" y2="4028"/>
                        <a14:foregroundMark x1="71284" y1="23889" x2="71284" y2="23889"/>
                        <a14:foregroundMark x1="71284" y1="24028" x2="71284" y2="24028"/>
                        <a14:foregroundMark x1="77703" y1="29444" x2="77703" y2="29444"/>
                        <a14:foregroundMark x1="77703" y1="30417" x2="77703" y2="30417"/>
                        <a14:foregroundMark x1="83784" y1="33889" x2="83784" y2="33889"/>
                        <a14:foregroundMark x1="83784" y1="34583" x2="83784" y2="34583"/>
                        <a14:foregroundMark x1="88176" y1="39861" x2="88176" y2="39861"/>
                        <a14:foregroundMark x1="88176" y1="40139" x2="88176" y2="40139"/>
                        <a14:foregroundMark x1="92230" y1="42917" x2="92230" y2="42917"/>
                        <a14:foregroundMark x1="92230" y1="43194" x2="92230" y2="43194"/>
                        <a14:foregroundMark x1="32095" y1="95694" x2="32095" y2="95694"/>
                        <a14:foregroundMark x1="32095" y1="96111" x2="32095" y2="96111"/>
                        <a14:foregroundMark x1="19932" y1="556" x2="19932" y2="556"/>
                      </a14:backgroundRemoval>
                    </a14:imgEffect>
                  </a14:imgLayer>
                </a14:imgProps>
              </a:ext>
              <a:ext uri="{28A0092B-C50C-407E-A947-70E740481C1C}">
                <a14:useLocalDpi xmlns:a14="http://schemas.microsoft.com/office/drawing/2010/main" val="0"/>
              </a:ext>
            </a:extLst>
          </a:blip>
          <a:srcRect l="7995"/>
          <a:stretch/>
        </p:blipFill>
        <p:spPr bwMode="auto">
          <a:xfrm>
            <a:off x="6553199" y="0"/>
            <a:ext cx="2593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4500" y="2971800"/>
            <a:ext cx="5715000" cy="914400"/>
          </a:xfrm>
        </p:spPr>
        <p:txBody>
          <a:bodyPr/>
          <a:lstStyle>
            <a:lvl1pPr algn="ctr">
              <a:defRPr sz="2800"/>
            </a:lvl1pPr>
          </a:lstStyle>
          <a:p>
            <a:r>
              <a:rPr lang="en-US" dirty="0"/>
              <a:t>Click to edit Master title style</a:t>
            </a:r>
          </a:p>
        </p:txBody>
      </p:sp>
      <p:sp>
        <p:nvSpPr>
          <p:cNvPr id="5"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pic>
        <p:nvPicPr>
          <p:cNvPr id="8" name="Picture 8" descr="C:\Users\jkey\AppData\Local\Temp\wzaea2\NIEM_cmyk.JPG">
            <a:extLst>
              <a:ext uri="{FF2B5EF4-FFF2-40B4-BE49-F238E27FC236}">
                <a16:creationId xmlns:a16="http://schemas.microsoft.com/office/drawing/2014/main" id="{CF98DBEC-C410-4AC9-A034-410D487BA83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03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pic>
        <p:nvPicPr>
          <p:cNvPr id="8" name="Picture 8" descr="C:\Users\jkey\AppData\Local\Temp\wzaea2\NIEM_cmyk.JPG">
            <a:extLst>
              <a:ext uri="{FF2B5EF4-FFF2-40B4-BE49-F238E27FC236}">
                <a16:creationId xmlns:a16="http://schemas.microsoft.com/office/drawing/2014/main" id="{EB816B18-7924-46C1-86DB-3FEEC4FA3B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35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BD15190-32A8-493E-82FC-4656A88DBF15}" type="slidenum">
              <a:rPr lang="en-US" smtClean="0"/>
              <a:t>‹#›</a:t>
            </a:fld>
            <a:endParaRPr lang="en-US"/>
          </a:p>
        </p:txBody>
      </p:sp>
    </p:spTree>
    <p:extLst>
      <p:ext uri="{BB962C8B-B14F-4D97-AF65-F5344CB8AC3E}">
        <p14:creationId xmlns:p14="http://schemas.microsoft.com/office/powerpoint/2010/main" val="67885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05200" y="6492875"/>
            <a:ext cx="2133600" cy="365125"/>
          </a:xfrm>
          <a:prstGeom prst="rect">
            <a:avLst/>
          </a:prstGeom>
        </p:spPr>
        <p:txBody>
          <a:bodyPr/>
          <a:lstStyle>
            <a:lvl1pPr>
              <a:defRPr sz="1400" b="1"/>
            </a:lvl1pPr>
          </a:lstStyle>
          <a:p>
            <a:fld id="{3BD15190-32A8-493E-82FC-4656A88DBF15}" type="slidenum">
              <a:rPr lang="en-US" smtClean="0"/>
              <a:pPr/>
              <a:t>‹#›</a:t>
            </a:fld>
            <a:endParaRPr lang="en-US"/>
          </a:p>
        </p:txBody>
      </p:sp>
      <p:sp>
        <p:nvSpPr>
          <p:cNvPr id="8"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4425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96838"/>
            <a:ext cx="8229600" cy="8382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09613" y="1590675"/>
            <a:ext cx="377983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1850" y="1590675"/>
            <a:ext cx="37814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3723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urse Title Page">
    <p:spTree>
      <p:nvGrpSpPr>
        <p:cNvPr id="1" name=""/>
        <p:cNvGrpSpPr/>
        <p:nvPr/>
      </p:nvGrpSpPr>
      <p:grpSpPr>
        <a:xfrm>
          <a:off x="0" y="0"/>
          <a:ext cx="0" cy="0"/>
          <a:chOff x="0" y="0"/>
          <a:chExt cx="0" cy="0"/>
        </a:xfrm>
      </p:grpSpPr>
      <p:pic>
        <p:nvPicPr>
          <p:cNvPr id="3" name="Picture 5" descr="C:\Users\jkey\AppData\Local\Temp\wz8217\NIEM_w-name_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3425" y="1844675"/>
            <a:ext cx="5137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jkey\AppData\Local\Temp\wzaea2\NIEM_cmyk.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04125" y="6526213"/>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0"/>
          </p:nvPr>
        </p:nvSpPr>
        <p:spPr>
          <a:xfrm>
            <a:off x="2438400" y="4081165"/>
            <a:ext cx="4191000" cy="990600"/>
          </a:xfrm>
        </p:spPr>
        <p:txBody>
          <a:bodyPr>
            <a:normAutofit/>
          </a:bodyPr>
          <a:lstStyle>
            <a:lvl1pPr>
              <a:buNone/>
              <a:defRPr sz="2400" i="1" baseline="0">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26674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44E53E-583A-45FD-9D25-D3B5AAA21F7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341423" y="-1251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327775" y="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 Placeholder 2"/>
          <p:cNvSpPr>
            <a:spLocks noGrp="1"/>
          </p:cNvSpPr>
          <p:nvPr>
            <p:ph type="body" idx="1"/>
          </p:nvPr>
        </p:nvSpPr>
        <p:spPr bwMode="auto">
          <a:xfrm>
            <a:off x="457200" y="914400"/>
            <a:ext cx="82296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Bullet is Wingdings 2:161 (100%); before paragraph spacing of 13.44 </a:t>
            </a:r>
            <a:r>
              <a:rPr lang="en-US" dirty="0" err="1"/>
              <a:t>pt</a:t>
            </a:r>
            <a:endParaRPr lang="en-US" dirty="0"/>
          </a:p>
          <a:p>
            <a:pPr lvl="1"/>
            <a:r>
              <a:rPr lang="en-US" dirty="0"/>
              <a:t>Dash: dash point is 100% en-dash, before paragraph spacing of 5.76 </a:t>
            </a:r>
            <a:r>
              <a:rPr lang="en-US" dirty="0" err="1"/>
              <a:t>pt</a:t>
            </a:r>
            <a:endParaRPr lang="en-US" dirty="0"/>
          </a:p>
          <a:p>
            <a:pPr lvl="2"/>
            <a:r>
              <a:rPr lang="en-US" dirty="0" err="1"/>
              <a:t>Subbullet</a:t>
            </a:r>
            <a:r>
              <a:rPr lang="en-US" dirty="0"/>
              <a:t> is 100% bullet, before paragraph spacing of 4.8 </a:t>
            </a:r>
            <a:r>
              <a:rPr lang="en-US" dirty="0" err="1"/>
              <a:t>pt</a:t>
            </a:r>
            <a:endParaRPr lang="en-US" dirty="0"/>
          </a:p>
          <a:p>
            <a:pPr lvl="0"/>
            <a:endParaRPr lang="en-US" dirty="0"/>
          </a:p>
        </p:txBody>
      </p:sp>
      <p:sp>
        <p:nvSpPr>
          <p:cNvPr id="1028"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100">
                <a:solidFill>
                  <a:srgbClr val="949C9D"/>
                </a:solidFill>
              </a:defRPr>
            </a:lvl1pPr>
          </a:lstStyle>
          <a:p>
            <a:fld id="{7209025A-EA80-164B-A95B-D8212A632042}" type="slidenum">
              <a:rPr lang="en-US" smtClean="0"/>
              <a:pPr/>
              <a:t>‹#›</a:t>
            </a:fld>
            <a:endParaRPr lang="en-US" dirty="0"/>
          </a:p>
        </p:txBody>
      </p:sp>
      <p:sp>
        <p:nvSpPr>
          <p:cNvPr id="6" name="Freeform 59">
            <a:extLst>
              <a:ext uri="{FF2B5EF4-FFF2-40B4-BE49-F238E27FC236}">
                <a16:creationId xmlns:a16="http://schemas.microsoft.com/office/drawing/2014/main" id="{E61FBE1E-E83A-4D10-869E-7D7F4911B11B}"/>
              </a:ext>
            </a:extLst>
          </p:cNvPr>
          <p:cNvSpPr>
            <a:spLocks noChangeAspect="1" noEditPoints="1"/>
          </p:cNvSpPr>
          <p:nvPr userDrawn="1"/>
        </p:nvSpPr>
        <p:spPr bwMode="auto">
          <a:xfrm>
            <a:off x="2222831" y="914400"/>
            <a:ext cx="4787569" cy="4801639"/>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5">
              <a:alpha val="10000"/>
            </a:schemeClr>
          </a:solidFill>
          <a:ln>
            <a:noFill/>
          </a:ln>
          <a:extLst/>
        </p:spPr>
        <p:txBody>
          <a:bodyPr vert="horz" wrap="square" lIns="53788" tIns="26894" rIns="53788" bIns="26894" numCol="1" anchor="t" anchorCtr="0" compatLnSpc="1">
            <a:prstTxWarp prst="textNoShape">
              <a:avLst/>
            </a:prstTxWarp>
          </a:bodyPr>
          <a:lstStyle/>
          <a:p>
            <a:pPr algn="ctr" defTabSz="537850" fontAlgn="base">
              <a:spcBef>
                <a:spcPts val="0"/>
              </a:spcBef>
              <a:spcAft>
                <a:spcPct val="0"/>
              </a:spcAft>
            </a:pPr>
            <a:endParaRPr lang="en-GB" sz="1000" b="1" dirty="0">
              <a:solidFill>
                <a:prstClr val="black"/>
              </a:solidFill>
              <a:latin typeface="Arial" pitchFamily="34" charset="0"/>
              <a:cs typeface="Arial" pitchFamily="34" charset="0"/>
            </a:endParaRPr>
          </a:p>
        </p:txBody>
      </p:sp>
      <p:pic>
        <p:nvPicPr>
          <p:cNvPr id="10" name="Picture 8" descr="C:\Users\jkey\AppData\Local\Temp\wzaea2\NIEM_cmyk.JPG">
            <a:extLst>
              <a:ext uri="{FF2B5EF4-FFF2-40B4-BE49-F238E27FC236}">
                <a16:creationId xmlns:a16="http://schemas.microsoft.com/office/drawing/2014/main" id="{719B5975-0FCC-4D78-9730-20CE2BF5961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97463" y="6606916"/>
            <a:ext cx="1463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94" r:id="rId5"/>
    <p:sldLayoutId id="2147485295" r:id="rId6"/>
    <p:sldLayoutId id="2147485296" r:id="rId7"/>
    <p:sldLayoutId id="2147485299" r:id="rId8"/>
  </p:sldLayoutIdLst>
  <p:hf hdr="0" ftr="0" dt="0"/>
  <p:txStyles>
    <p:titleStyle>
      <a:lvl1pPr algn="ctr" rtl="0" eaLnBrk="0" fontAlgn="base" hangingPunct="0">
        <a:spcBef>
          <a:spcPct val="0"/>
        </a:spcBef>
        <a:spcAft>
          <a:spcPct val="0"/>
        </a:spcAft>
        <a:defRPr lang="en-US" sz="3200" b="1" kern="1200" dirty="0">
          <a:solidFill>
            <a:srgbClr val="1E5883"/>
          </a:solidFill>
          <a:latin typeface="Tw Cen MT"/>
          <a:ea typeface="+mj-ea"/>
          <a:cs typeface="Tw Cen MT"/>
        </a:defRPr>
      </a:lvl1pPr>
      <a:lvl2pPr algn="l" rtl="0" eaLnBrk="0" fontAlgn="base" hangingPunct="0">
        <a:spcBef>
          <a:spcPct val="0"/>
        </a:spcBef>
        <a:spcAft>
          <a:spcPct val="0"/>
        </a:spcAft>
        <a:defRPr sz="2500" b="1">
          <a:solidFill>
            <a:srgbClr val="1E5883"/>
          </a:solidFill>
          <a:latin typeface="Arial" charset="0"/>
          <a:cs typeface="Arial" charset="0"/>
        </a:defRPr>
      </a:lvl2pPr>
      <a:lvl3pPr algn="l" rtl="0" eaLnBrk="0" fontAlgn="base" hangingPunct="0">
        <a:spcBef>
          <a:spcPct val="0"/>
        </a:spcBef>
        <a:spcAft>
          <a:spcPct val="0"/>
        </a:spcAft>
        <a:defRPr sz="2500" b="1">
          <a:solidFill>
            <a:srgbClr val="1E5883"/>
          </a:solidFill>
          <a:latin typeface="Arial" charset="0"/>
          <a:cs typeface="Arial" charset="0"/>
        </a:defRPr>
      </a:lvl3pPr>
      <a:lvl4pPr algn="l" rtl="0" eaLnBrk="0" fontAlgn="base" hangingPunct="0">
        <a:spcBef>
          <a:spcPct val="0"/>
        </a:spcBef>
        <a:spcAft>
          <a:spcPct val="0"/>
        </a:spcAft>
        <a:defRPr sz="2500" b="1">
          <a:solidFill>
            <a:srgbClr val="1E5883"/>
          </a:solidFill>
          <a:latin typeface="Arial" charset="0"/>
          <a:cs typeface="Arial" charset="0"/>
        </a:defRPr>
      </a:lvl4pPr>
      <a:lvl5pPr algn="l" rtl="0" eaLnBrk="0" fontAlgn="base" hangingPunct="0">
        <a:spcBef>
          <a:spcPct val="0"/>
        </a:spcBef>
        <a:spcAft>
          <a:spcPct val="0"/>
        </a:spcAft>
        <a:defRPr sz="2500" b="1">
          <a:solidFill>
            <a:srgbClr val="1E5883"/>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686868"/>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14400"/>
            <a:ext cx="82296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Bullet is Wingdings 2:161 (100%); before paragraph spacing of 13.44 pt</a:t>
            </a:r>
          </a:p>
          <a:p>
            <a:pPr lvl="1"/>
            <a:r>
              <a:rPr lang="en-US"/>
              <a:t>Dash: dash point is 100% en-dash, before paragraph spacing of 5.76 pt</a:t>
            </a:r>
          </a:p>
          <a:p>
            <a:pPr lvl="2"/>
            <a:r>
              <a:rPr lang="en-US"/>
              <a:t>Subbullet is 100% bullet, before paragraph spacing of 4.8 pt</a:t>
            </a:r>
          </a:p>
          <a:p>
            <a:pPr lvl="0"/>
            <a:endParaRPr lang="en-US"/>
          </a:p>
        </p:txBody>
      </p:sp>
      <p:sp>
        <p:nvSpPr>
          <p:cNvPr id="1029" name="Text Box 5"/>
          <p:cNvSpPr txBox="1">
            <a:spLocks noChangeArrowheads="1"/>
          </p:cNvSpPr>
          <p:nvPr userDrawn="1"/>
        </p:nvSpPr>
        <p:spPr bwMode="auto">
          <a:xfrm>
            <a:off x="4367213" y="6488113"/>
            <a:ext cx="409575" cy="200025"/>
          </a:xfrm>
          <a:prstGeom prst="rect">
            <a:avLst/>
          </a:prstGeom>
          <a:noFill/>
          <a:ln>
            <a:noFill/>
          </a:ln>
          <a:effectLst>
            <a:prstShdw prst="shdw17" dist="17961" dir="2700000">
              <a:srgbClr val="858585"/>
            </a:prstShdw>
          </a:effectLst>
          <a:extLst/>
        </p:spPr>
        <p:txBody>
          <a:bodyPr wrap="none" lIns="0" tIns="0" rIns="0" bIns="0"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0000"/>
              </a:buClr>
              <a:buSzPct val="65000"/>
              <a:buFont typeface="Wingdings" pitchFamily="2" charset="2"/>
              <a:buNone/>
              <a:defRPr/>
            </a:pPr>
            <a:r>
              <a:rPr lang="en-US" sz="1300" b="1" dirty="0">
                <a:solidFill>
                  <a:srgbClr val="7F7F7F"/>
                </a:solidFill>
                <a:latin typeface="Arial" pitchFamily="34" charset="0"/>
                <a:cs typeface="Arial" pitchFamily="34" charset="0"/>
              </a:rPr>
              <a:t>- </a:t>
            </a:r>
            <a:fld id="{22FC12E0-BF51-4AED-8937-5538C7C73AD0}" type="slidenum">
              <a:rPr lang="en-US" sz="1300" b="1" smtClean="0">
                <a:solidFill>
                  <a:srgbClr val="7F7F7F"/>
                </a:solidFill>
                <a:latin typeface="Arial" pitchFamily="34" charset="0"/>
                <a:cs typeface="Arial" pitchFamily="34" charset="0"/>
              </a:rPr>
              <a:pPr algn="ctr">
                <a:buClr>
                  <a:srgbClr val="000000"/>
                </a:buClr>
                <a:buSzPct val="65000"/>
                <a:buFont typeface="Wingdings" pitchFamily="2" charset="2"/>
                <a:buNone/>
                <a:defRPr/>
              </a:pPr>
              <a:t>‹#›</a:t>
            </a:fld>
            <a:r>
              <a:rPr lang="en-US" sz="1300" b="1" dirty="0">
                <a:solidFill>
                  <a:srgbClr val="7F7F7F"/>
                </a:solidFill>
                <a:latin typeface="Arial" pitchFamily="34" charset="0"/>
                <a:cs typeface="Arial" pitchFamily="34" charset="0"/>
              </a:rPr>
              <a:t> -</a:t>
            </a:r>
          </a:p>
        </p:txBody>
      </p:sp>
      <p:sp>
        <p:nvSpPr>
          <p:cNvPr id="5" name="Title Placeholder 1"/>
          <p:cNvSpPr>
            <a:spLocks noGrp="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279620668"/>
      </p:ext>
    </p:extLst>
  </p:cSld>
  <p:clrMap bg1="lt1" tx1="dk1" bg2="lt2" tx2="dk2" accent1="accent1" accent2="accent2" accent3="accent3" accent4="accent4" accent5="accent5" accent6="accent6" hlink="hlink" folHlink="folHlink"/>
  <p:sldLayoutIdLst>
    <p:sldLayoutId id="2147485273" r:id="rId1"/>
    <p:sldLayoutId id="2147485274" r:id="rId2"/>
    <p:sldLayoutId id="2147485275" r:id="rId3"/>
    <p:sldLayoutId id="2147485276" r:id="rId4"/>
    <p:sldLayoutId id="2147485297" r:id="rId5"/>
  </p:sldLayoutIdLst>
  <p:hf hdr="0" ftr="0" dt="0"/>
  <p:txStyles>
    <p:titleStyle>
      <a:lvl1pPr algn="ctr" rtl="0" eaLnBrk="0" fontAlgn="base" hangingPunct="0">
        <a:spcBef>
          <a:spcPct val="0"/>
        </a:spcBef>
        <a:spcAft>
          <a:spcPct val="0"/>
        </a:spcAft>
        <a:defRPr lang="en-US" sz="3200" b="1" kern="1200" dirty="0">
          <a:solidFill>
            <a:srgbClr val="1E5883"/>
          </a:solidFill>
          <a:latin typeface="Tw Cen MT"/>
          <a:ea typeface="+mj-ea"/>
          <a:cs typeface="Tw Cen MT"/>
        </a:defRPr>
      </a:lvl1pPr>
      <a:lvl2pPr algn="l" rtl="0" eaLnBrk="0" fontAlgn="base" hangingPunct="0">
        <a:spcBef>
          <a:spcPct val="0"/>
        </a:spcBef>
        <a:spcAft>
          <a:spcPct val="0"/>
        </a:spcAft>
        <a:defRPr sz="2500" b="1">
          <a:solidFill>
            <a:srgbClr val="1E5883"/>
          </a:solidFill>
          <a:latin typeface="Arial" charset="0"/>
          <a:cs typeface="Arial" charset="0"/>
        </a:defRPr>
      </a:lvl2pPr>
      <a:lvl3pPr algn="l" rtl="0" eaLnBrk="0" fontAlgn="base" hangingPunct="0">
        <a:spcBef>
          <a:spcPct val="0"/>
        </a:spcBef>
        <a:spcAft>
          <a:spcPct val="0"/>
        </a:spcAft>
        <a:defRPr sz="2500" b="1">
          <a:solidFill>
            <a:srgbClr val="1E5883"/>
          </a:solidFill>
          <a:latin typeface="Arial" charset="0"/>
          <a:cs typeface="Arial" charset="0"/>
        </a:defRPr>
      </a:lvl3pPr>
      <a:lvl4pPr algn="l" rtl="0" eaLnBrk="0" fontAlgn="base" hangingPunct="0">
        <a:spcBef>
          <a:spcPct val="0"/>
        </a:spcBef>
        <a:spcAft>
          <a:spcPct val="0"/>
        </a:spcAft>
        <a:defRPr sz="2500" b="1">
          <a:solidFill>
            <a:srgbClr val="1E5883"/>
          </a:solidFill>
          <a:latin typeface="Arial" charset="0"/>
          <a:cs typeface="Arial" charset="0"/>
        </a:defRPr>
      </a:lvl4pPr>
      <a:lvl5pPr algn="l" rtl="0" eaLnBrk="0" fontAlgn="base" hangingPunct="0">
        <a:spcBef>
          <a:spcPct val="0"/>
        </a:spcBef>
        <a:spcAft>
          <a:spcPct val="0"/>
        </a:spcAft>
        <a:defRPr sz="2500" b="1">
          <a:solidFill>
            <a:srgbClr val="1E5883"/>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16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6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kamran.atri@cse-corp.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dgz1@cd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mailto:thomas.krul@canada.ca" TargetMode="Externa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69361" y="6563596"/>
            <a:ext cx="675185" cy="215444"/>
          </a:xfrm>
          <a:prstGeom prst="rect">
            <a:avLst/>
          </a:prstGeom>
          <a:noFill/>
        </p:spPr>
        <p:txBody>
          <a:bodyPr wrap="none" rtlCol="0">
            <a:spAutoFit/>
          </a:bodyPr>
          <a:lstStyle/>
          <a:p>
            <a:r>
              <a:rPr lang="en-US" sz="800" dirty="0" smtClean="0"/>
              <a:t>10/29/2018</a:t>
            </a:r>
            <a:endParaRPr lang="en-US" sz="800" dirty="0"/>
          </a:p>
        </p:txBody>
      </p:sp>
      <p:pic>
        <p:nvPicPr>
          <p:cNvPr id="34" name="Picture 33"/>
          <p:cNvPicPr>
            <a:picLocks noChangeAspect="1"/>
          </p:cNvPicPr>
          <p:nvPr/>
        </p:nvPicPr>
        <p:blipFill>
          <a:blip r:embed="rId2"/>
          <a:stretch>
            <a:fillRect/>
          </a:stretch>
        </p:blipFill>
        <p:spPr>
          <a:xfrm>
            <a:off x="1429959" y="533400"/>
            <a:ext cx="6284081" cy="4070370"/>
          </a:xfrm>
          <a:prstGeom prst="rect">
            <a:avLst/>
          </a:prstGeom>
        </p:spPr>
      </p:pic>
      <p:sp>
        <p:nvSpPr>
          <p:cNvPr id="36" name="Text Placeholder 1"/>
          <p:cNvSpPr txBox="1">
            <a:spLocks/>
          </p:cNvSpPr>
          <p:nvPr/>
        </p:nvSpPr>
        <p:spPr bwMode="auto">
          <a:xfrm>
            <a:off x="0" y="4408325"/>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ts val="0"/>
              </a:spcBef>
              <a:spcAft>
                <a:spcPts val="0"/>
              </a:spcAft>
              <a:buFont typeface="Arial" pitchFamily="34" charset="0"/>
              <a:buNone/>
            </a:pPr>
            <a:r>
              <a:rPr lang="en-US" sz="3200" b="1" dirty="0">
                <a:solidFill>
                  <a:srgbClr val="686868"/>
                </a:solidFill>
              </a:rPr>
              <a:t> INTERNATIONAL TIGER TEAM</a:t>
            </a:r>
          </a:p>
          <a:p>
            <a:pPr algn="ctr">
              <a:spcBef>
                <a:spcPts val="0"/>
              </a:spcBef>
              <a:spcAft>
                <a:spcPts val="0"/>
              </a:spcAft>
              <a:buFont typeface="Arial" pitchFamily="34" charset="0"/>
              <a:buNone/>
            </a:pPr>
            <a:r>
              <a:rPr lang="en-US" sz="2400" i="1" dirty="0" smtClean="0">
                <a:solidFill>
                  <a:srgbClr val="686868"/>
                </a:solidFill>
              </a:rPr>
              <a:t>NBAC Face-to-Face Update (2018)</a:t>
            </a:r>
            <a:endParaRPr lang="en-US" sz="2400" i="1" dirty="0">
              <a:solidFill>
                <a:srgbClr val="686868"/>
              </a:solidFill>
            </a:endParaRPr>
          </a:p>
        </p:txBody>
      </p:sp>
      <p:sp>
        <p:nvSpPr>
          <p:cNvPr id="37" name="Rectangle 36">
            <a:extLst>
              <a:ext uri="{FF2B5EF4-FFF2-40B4-BE49-F238E27FC236}">
                <a16:creationId xmlns:a16="http://schemas.microsoft.com/office/drawing/2014/main" id="{008A9F6A-FE10-42B3-89BB-7227A0004BF0}"/>
              </a:ext>
            </a:extLst>
          </p:cNvPr>
          <p:cNvSpPr/>
          <p:nvPr/>
        </p:nvSpPr>
        <p:spPr>
          <a:xfrm>
            <a:off x="2133600" y="5511225"/>
            <a:ext cx="1922479" cy="584775"/>
          </a:xfrm>
          <a:prstGeom prst="rect">
            <a:avLst/>
          </a:prstGeom>
        </p:spPr>
        <p:txBody>
          <a:bodyPr wrap="square">
            <a:spAutoFit/>
          </a:bodyPr>
          <a:lstStyle/>
          <a:p>
            <a:pPr algn="ctr">
              <a:spcBef>
                <a:spcPts val="0"/>
              </a:spcBef>
              <a:spcAft>
                <a:spcPts val="0"/>
              </a:spcAft>
            </a:pPr>
            <a:r>
              <a:rPr lang="en-US" sz="1600" dirty="0" smtClean="0">
                <a:ln w="0"/>
                <a:solidFill>
                  <a:schemeClr val="accent1"/>
                </a:solidFill>
                <a:effectLst>
                  <a:outerShdw blurRad="38100" dist="25400" dir="5400000" algn="ctr" rotWithShape="0">
                    <a:srgbClr val="6E747A">
                      <a:alpha val="43000"/>
                    </a:srgbClr>
                  </a:outerShdw>
                </a:effectLst>
              </a:rPr>
              <a:t>Kamran Atri </a:t>
            </a:r>
          </a:p>
          <a:p>
            <a:pPr algn="ctr">
              <a:spcBef>
                <a:spcPts val="0"/>
              </a:spcBef>
              <a:spcAft>
                <a:spcPts val="0"/>
              </a:spcAft>
            </a:pPr>
            <a:r>
              <a:rPr lang="en-US" sz="1600" dirty="0" smtClean="0">
                <a:solidFill>
                  <a:srgbClr val="949C9D"/>
                </a:solidFill>
              </a:rPr>
              <a:t>NBAC Co-Chair</a:t>
            </a:r>
            <a:endParaRPr lang="en-US" sz="1600" dirty="0">
              <a:solidFill>
                <a:srgbClr val="949C9D"/>
              </a:solidFill>
            </a:endParaRPr>
          </a:p>
        </p:txBody>
      </p:sp>
      <p:sp>
        <p:nvSpPr>
          <p:cNvPr id="38" name="Rectangle 37">
            <a:extLst>
              <a:ext uri="{FF2B5EF4-FFF2-40B4-BE49-F238E27FC236}">
                <a16:creationId xmlns:a16="http://schemas.microsoft.com/office/drawing/2014/main" id="{008A9F6A-FE10-42B3-89BB-7227A0004BF0}"/>
              </a:ext>
            </a:extLst>
          </p:cNvPr>
          <p:cNvSpPr/>
          <p:nvPr/>
        </p:nvSpPr>
        <p:spPr>
          <a:xfrm>
            <a:off x="4648200" y="5475927"/>
            <a:ext cx="2209800" cy="584775"/>
          </a:xfrm>
          <a:prstGeom prst="rect">
            <a:avLst/>
          </a:prstGeom>
        </p:spPr>
        <p:txBody>
          <a:bodyPr wrap="square">
            <a:spAutoFit/>
          </a:bodyPr>
          <a:lstStyle/>
          <a:p>
            <a:pPr algn="ctr">
              <a:spcBef>
                <a:spcPts val="0"/>
              </a:spcBef>
              <a:spcAft>
                <a:spcPts val="0"/>
              </a:spcAft>
              <a:buFont typeface="Arial" pitchFamily="34" charset="0"/>
              <a:buNone/>
            </a:pPr>
            <a:r>
              <a:rPr lang="en-US" sz="1600" dirty="0" smtClean="0">
                <a:ln w="0"/>
                <a:solidFill>
                  <a:schemeClr val="accent1"/>
                </a:solidFill>
                <a:effectLst>
                  <a:outerShdw blurRad="38100" dist="25400" dir="5400000" algn="ctr" rotWithShape="0">
                    <a:srgbClr val="6E747A">
                      <a:alpha val="43000"/>
                    </a:srgbClr>
                  </a:outerShdw>
                </a:effectLst>
              </a:rPr>
              <a:t>Thomas Krul </a:t>
            </a:r>
          </a:p>
          <a:p>
            <a:pPr algn="ctr">
              <a:spcBef>
                <a:spcPts val="0"/>
              </a:spcBef>
              <a:spcAft>
                <a:spcPts val="0"/>
              </a:spcAft>
              <a:buFont typeface="Arial" pitchFamily="34" charset="0"/>
              <a:buNone/>
            </a:pPr>
            <a:r>
              <a:rPr lang="en-US" sz="1600" dirty="0" smtClean="0">
                <a:solidFill>
                  <a:srgbClr val="949C9D"/>
                </a:solidFill>
              </a:rPr>
              <a:t>Public Safety Canada</a:t>
            </a:r>
          </a:p>
        </p:txBody>
      </p:sp>
    </p:spTree>
    <p:extLst>
      <p:ext uri="{BB962C8B-B14F-4D97-AF65-F5344CB8AC3E}">
        <p14:creationId xmlns:p14="http://schemas.microsoft.com/office/powerpoint/2010/main" val="2574383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79512" y="7052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CA" sz="2800" dirty="0" smtClean="0">
                <a:solidFill>
                  <a:schemeClr val="tx1"/>
                </a:solidFill>
              </a:rPr>
              <a:t>Government of Canada Interoperability</a:t>
            </a:r>
            <a:br>
              <a:rPr lang="en-CA" sz="2800" dirty="0" smtClean="0">
                <a:solidFill>
                  <a:schemeClr val="tx1"/>
                </a:solidFill>
              </a:rPr>
            </a:br>
            <a:r>
              <a:rPr lang="en-CA" sz="2800" dirty="0" smtClean="0">
                <a:solidFill>
                  <a:schemeClr val="tx1"/>
                </a:solidFill>
              </a:rPr>
              <a:t>Update / </a:t>
            </a:r>
            <a:r>
              <a:rPr lang="en-CA" sz="2800" dirty="0" err="1" smtClean="0">
                <a:solidFill>
                  <a:schemeClr val="tx1"/>
                </a:solidFill>
              </a:rPr>
              <a:t>Mis</a:t>
            </a:r>
            <a:r>
              <a:rPr lang="en-CA" sz="2800" dirty="0" smtClean="0">
                <a:solidFill>
                  <a:schemeClr val="tx1"/>
                </a:solidFill>
              </a:rPr>
              <a:t> à jour</a:t>
            </a:r>
            <a:endParaRPr lang="en-US" sz="2800" dirty="0" smtClean="0">
              <a:solidFill>
                <a:schemeClr val="tx1"/>
              </a:solidFill>
            </a:endParaRPr>
          </a:p>
        </p:txBody>
      </p:sp>
      <p:sp>
        <p:nvSpPr>
          <p:cNvPr id="28675" name="Rectangle 3"/>
          <p:cNvSpPr>
            <a:spLocks noGrp="1" noChangeArrowheads="1"/>
          </p:cNvSpPr>
          <p:nvPr>
            <p:ph type="body" idx="1"/>
          </p:nvPr>
        </p:nvSpPr>
        <p:spPr bwMode="auto">
          <a:xfrm>
            <a:off x="395288" y="1341438"/>
            <a:ext cx="8353425" cy="409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800" dirty="0" smtClean="0"/>
              <a:t>Interoperability and Data Sharing is a key component of Government of Canada’s </a:t>
            </a:r>
            <a:r>
              <a:rPr lang="en-US" sz="1800" dirty="0" err="1" smtClean="0"/>
              <a:t>OneGC</a:t>
            </a:r>
            <a:r>
              <a:rPr lang="en-US" sz="1800" dirty="0" smtClean="0"/>
              <a:t> Digital Government policy</a:t>
            </a:r>
          </a:p>
          <a:p>
            <a:pPr eaLnBrk="1" hangingPunct="1"/>
            <a:endParaRPr lang="en-US" sz="1800" dirty="0"/>
          </a:p>
          <a:p>
            <a:pPr eaLnBrk="1" hangingPunct="1"/>
            <a:r>
              <a:rPr lang="en-US" sz="1800" dirty="0" smtClean="0"/>
              <a:t>Communities of Practice, Working Groups, and Tiger Teams working on:</a:t>
            </a:r>
          </a:p>
          <a:p>
            <a:pPr lvl="1" eaLnBrk="1" hangingPunct="1"/>
            <a:r>
              <a:rPr lang="en-US" sz="1400" dirty="0" smtClean="0"/>
              <a:t>Legislative framework and requirements</a:t>
            </a:r>
          </a:p>
          <a:p>
            <a:pPr lvl="1" eaLnBrk="1" hangingPunct="1"/>
            <a:r>
              <a:rPr lang="en-US" sz="1400" dirty="0" smtClean="0"/>
              <a:t>Canadian Interoperability challenges</a:t>
            </a:r>
          </a:p>
          <a:p>
            <a:pPr lvl="1" eaLnBrk="1" hangingPunct="1"/>
            <a:r>
              <a:rPr lang="en-US" sz="1400" dirty="0" smtClean="0"/>
              <a:t>Canadian Interagency Information Exchange goals</a:t>
            </a:r>
          </a:p>
          <a:p>
            <a:pPr lvl="1" eaLnBrk="1" hangingPunct="1"/>
            <a:r>
              <a:rPr lang="en-US" sz="1400" dirty="0" smtClean="0"/>
              <a:t>NIEM adoption in Canada</a:t>
            </a:r>
          </a:p>
          <a:p>
            <a:pPr lvl="1" eaLnBrk="1" hangingPunct="1"/>
            <a:endParaRPr lang="en-US" sz="1400" dirty="0"/>
          </a:p>
          <a:p>
            <a:pPr eaLnBrk="1" hangingPunct="1"/>
            <a:r>
              <a:rPr lang="en-US" sz="1800" dirty="0" smtClean="0"/>
              <a:t>The Enterprise Data Community of Practice approaches Interoperability from a technology standpoint (e.g., NIEM, Reference Data Standards, etc.)</a:t>
            </a:r>
          </a:p>
          <a:p>
            <a:pPr eaLnBrk="1" hangingPunct="1"/>
            <a:endParaRPr lang="en-US" sz="1800" dirty="0" smtClean="0"/>
          </a:p>
          <a:p>
            <a:pPr eaLnBrk="1" hangingPunct="1"/>
            <a:r>
              <a:rPr lang="en-US" sz="1800" dirty="0" smtClean="0"/>
              <a:t>The Digital Exchange Community of Practice works on policies, standards, guidelines driving Interoperability for whole of Government</a:t>
            </a:r>
          </a:p>
        </p:txBody>
      </p:sp>
      <p:sp>
        <p:nvSpPr>
          <p:cNvPr id="28676" name="Rectangle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Page </a:t>
            </a:r>
            <a:fld id="{784A30FB-6B2C-4C19-AF46-CE40200CE0F6}" type="slidenum">
              <a:rPr lang="en-US" sz="1400"/>
              <a:pPr algn="ctr" eaLnBrk="1" hangingPunct="1"/>
              <a:t>10</a:t>
            </a:fld>
            <a:endParaRPr lang="en-US" sz="1400"/>
          </a:p>
        </p:txBody>
      </p:sp>
    </p:spTree>
    <p:extLst>
      <p:ext uri="{BB962C8B-B14F-4D97-AF65-F5344CB8AC3E}">
        <p14:creationId xmlns:p14="http://schemas.microsoft.com/office/powerpoint/2010/main" val="316903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3568" y="1268760"/>
            <a:ext cx="8110859" cy="5112568"/>
          </a:xfrm>
        </p:spPr>
        <p:txBody>
          <a:bodyPr/>
          <a:lstStyle/>
          <a:p>
            <a:pPr eaLnBrk="1" hangingPunct="1">
              <a:defRPr/>
            </a:pPr>
            <a:r>
              <a:rPr lang="en-CA" sz="1800" dirty="0" smtClean="0"/>
              <a:t>Working with the </a:t>
            </a:r>
            <a:r>
              <a:rPr lang="en-US" sz="1800" dirty="0" smtClean="0"/>
              <a:t>Enterprise </a:t>
            </a:r>
            <a:r>
              <a:rPr lang="en-US" sz="1800" dirty="0"/>
              <a:t>Data Community of Practice </a:t>
            </a:r>
            <a:r>
              <a:rPr lang="en-US" sz="1800" dirty="0" smtClean="0"/>
              <a:t>to make </a:t>
            </a:r>
            <a:r>
              <a:rPr lang="en-CA" sz="1800" dirty="0" smtClean="0"/>
              <a:t>NIEM Government of Canada-wide (standardize use)</a:t>
            </a:r>
          </a:p>
          <a:p>
            <a:pPr eaLnBrk="1" hangingPunct="1">
              <a:defRPr/>
            </a:pPr>
            <a:endParaRPr lang="en-CA" sz="1800" dirty="0" smtClean="0"/>
          </a:p>
          <a:p>
            <a:pPr eaLnBrk="1" hangingPunct="1">
              <a:defRPr/>
            </a:pPr>
            <a:r>
              <a:rPr lang="en-CA" sz="1800" dirty="0" smtClean="0"/>
              <a:t>Biometrics and Emergency Management domains being extracted via UML modeling tool, translated, evaluated by subject matter experts</a:t>
            </a:r>
          </a:p>
          <a:p>
            <a:pPr eaLnBrk="1" hangingPunct="1">
              <a:defRPr/>
            </a:pPr>
            <a:endParaRPr lang="en-CA" sz="1800" dirty="0" smtClean="0"/>
          </a:p>
          <a:p>
            <a:pPr eaLnBrk="1" hangingPunct="1">
              <a:defRPr/>
            </a:pPr>
            <a:r>
              <a:rPr lang="en-CA" sz="1800" dirty="0" smtClean="0"/>
              <a:t>Process being documented for best practice(s)</a:t>
            </a:r>
          </a:p>
          <a:p>
            <a:pPr eaLnBrk="1" hangingPunct="1">
              <a:defRPr/>
            </a:pPr>
            <a:endParaRPr lang="en-CA" sz="1800" dirty="0" smtClean="0"/>
          </a:p>
          <a:p>
            <a:pPr eaLnBrk="1" hangingPunct="1">
              <a:defRPr/>
            </a:pPr>
            <a:r>
              <a:rPr lang="en-CA" sz="1800" dirty="0" smtClean="0"/>
              <a:t>Ongoing discussions regarding use cases and how to best use internationalized versions of NIEM</a:t>
            </a:r>
            <a:br>
              <a:rPr lang="en-CA" sz="1800" dirty="0" smtClean="0"/>
            </a:br>
            <a:endParaRPr lang="en-CA" sz="1800" dirty="0" smtClean="0"/>
          </a:p>
        </p:txBody>
      </p:sp>
      <p:sp>
        <p:nvSpPr>
          <p:cNvPr id="4" name="Rectangle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Page </a:t>
            </a:r>
            <a:fld id="{5DAC7830-2A0D-4818-9E20-870ED090F3A2}" type="slidenum">
              <a:rPr lang="en-US" sz="1400"/>
              <a:pPr algn="ctr" eaLnBrk="1" hangingPunct="1"/>
              <a:t>11</a:t>
            </a:fld>
            <a:endParaRPr lang="en-US" sz="1400"/>
          </a:p>
        </p:txBody>
      </p:sp>
      <p:sp>
        <p:nvSpPr>
          <p:cNvPr id="6" name="Rectangle 2"/>
          <p:cNvSpPr>
            <a:spLocks noGrp="1" noChangeArrowheads="1"/>
          </p:cNvSpPr>
          <p:nvPr>
            <p:ph type="title"/>
          </p:nvPr>
        </p:nvSpPr>
        <p:spPr bwMode="auto">
          <a:xfrm>
            <a:off x="179512" y="7052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CA" sz="2800" dirty="0" smtClean="0">
                <a:solidFill>
                  <a:schemeClr val="tx1"/>
                </a:solidFill>
              </a:rPr>
              <a:t>Efforts to Internationalize NIEM</a:t>
            </a:r>
            <a:endParaRPr lang="en-US" sz="2800" dirty="0" smtClean="0">
              <a:solidFill>
                <a:schemeClr val="tx1"/>
              </a:solidFill>
            </a:endParaRPr>
          </a:p>
        </p:txBody>
      </p:sp>
    </p:spTree>
    <p:extLst>
      <p:ext uri="{BB962C8B-B14F-4D97-AF65-F5344CB8AC3E}">
        <p14:creationId xmlns:p14="http://schemas.microsoft.com/office/powerpoint/2010/main" val="235153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09613" y="1351309"/>
            <a:ext cx="8110859" cy="4525963"/>
          </a:xfrm>
        </p:spPr>
        <p:txBody>
          <a:bodyPr/>
          <a:lstStyle/>
          <a:p>
            <a:r>
              <a:rPr lang="en-US" sz="2200" dirty="0" smtClean="0"/>
              <a:t>Trusted Information Exchange Services (TIES) wins NIEM award!</a:t>
            </a:r>
          </a:p>
          <a:p>
            <a:endParaRPr lang="en-US" sz="2200" dirty="0" smtClean="0"/>
          </a:p>
          <a:p>
            <a:r>
              <a:rPr lang="en-US" sz="2200" dirty="0"/>
              <a:t>Employment and Social </a:t>
            </a:r>
            <a:r>
              <a:rPr lang="en-US" sz="2200" dirty="0" smtClean="0"/>
              <a:t>Development Canada extensively using NIEM</a:t>
            </a:r>
          </a:p>
          <a:p>
            <a:endParaRPr lang="en-US" sz="2200" dirty="0" smtClean="0"/>
          </a:p>
          <a:p>
            <a:r>
              <a:rPr lang="en-US" sz="2200" dirty="0" smtClean="0"/>
              <a:t>Other Departments are using or are considering using NIEM as well</a:t>
            </a:r>
          </a:p>
          <a:p>
            <a:endParaRPr lang="en-US" sz="2200" dirty="0" smtClean="0"/>
          </a:p>
          <a:p>
            <a:r>
              <a:rPr lang="en-US" sz="2200" dirty="0" smtClean="0"/>
              <a:t>NIEM is brought up in practically every Data Sharing / Interoperability / next technologies discussion – word is </a:t>
            </a:r>
            <a:r>
              <a:rPr lang="en-US" sz="2200" smtClean="0"/>
              <a:t>getting around!</a:t>
            </a:r>
            <a:endParaRPr lang="en-US" sz="2200" dirty="0" smtClean="0"/>
          </a:p>
        </p:txBody>
      </p:sp>
      <p:sp>
        <p:nvSpPr>
          <p:cNvPr id="5" name="Rectangle 2"/>
          <p:cNvSpPr>
            <a:spLocks noGrp="1" noChangeArrowheads="1"/>
          </p:cNvSpPr>
          <p:nvPr>
            <p:ph type="title"/>
          </p:nvPr>
        </p:nvSpPr>
        <p:spPr bwMode="auto">
          <a:xfrm>
            <a:off x="158824" y="18864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CA" sz="3200" dirty="0" smtClean="0">
                <a:solidFill>
                  <a:schemeClr val="tx1"/>
                </a:solidFill>
              </a:rPr>
              <a:t>NIEM adoption in Canada (status)</a:t>
            </a:r>
            <a:endParaRPr lang="en-US" sz="3200" dirty="0" smtClean="0">
              <a:solidFill>
                <a:schemeClr val="tx1"/>
              </a:solidFill>
            </a:endParaRPr>
          </a:p>
        </p:txBody>
      </p:sp>
      <p:sp>
        <p:nvSpPr>
          <p:cNvPr id="7" name="Rectangle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Page </a:t>
            </a:r>
            <a:fld id="{5DAC7830-2A0D-4818-9E20-870ED090F3A2}" type="slidenum">
              <a:rPr lang="en-US" sz="1400"/>
              <a:pPr algn="ctr" eaLnBrk="1" hangingPunct="1"/>
              <a:t>12</a:t>
            </a:fld>
            <a:endParaRPr lang="en-US" sz="1400"/>
          </a:p>
        </p:txBody>
      </p:sp>
    </p:spTree>
    <p:extLst>
      <p:ext uri="{BB962C8B-B14F-4D97-AF65-F5344CB8AC3E}">
        <p14:creationId xmlns:p14="http://schemas.microsoft.com/office/powerpoint/2010/main" val="2994514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8824" y="18864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3200" dirty="0" smtClean="0">
                <a:solidFill>
                  <a:schemeClr val="tx1"/>
                </a:solidFill>
              </a:rPr>
              <a:t>Public Safety NIEM Use Cases: Receive</a:t>
            </a:r>
          </a:p>
        </p:txBody>
      </p:sp>
      <p:sp>
        <p:nvSpPr>
          <p:cNvPr id="4" name="Rectangle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Page </a:t>
            </a:r>
            <a:fld id="{5DAC7830-2A0D-4818-9E20-870ED090F3A2}" type="slidenum">
              <a:rPr lang="en-US" sz="1400"/>
              <a:pPr algn="ctr" eaLnBrk="1" hangingPunct="1"/>
              <a:t>13</a:t>
            </a:fld>
            <a:endParaRPr lang="en-US" sz="1400"/>
          </a:p>
        </p:txBody>
      </p:sp>
      <p:sp>
        <p:nvSpPr>
          <p:cNvPr id="2" name="Text Placeholder 1"/>
          <p:cNvSpPr>
            <a:spLocks noGrp="1"/>
          </p:cNvSpPr>
          <p:nvPr>
            <p:ph type="body" sz="half" idx="1"/>
          </p:nvPr>
        </p:nvSpPr>
        <p:spPr>
          <a:xfrm>
            <a:off x="709613" y="1590675"/>
            <a:ext cx="7390779" cy="686197"/>
          </a:xfrm>
        </p:spPr>
        <p:txBody>
          <a:bodyPr/>
          <a:lstStyle/>
          <a:p>
            <a:r>
              <a:rPr lang="en-US" sz="1800" dirty="0" smtClean="0"/>
              <a:t>Simplified Receive NIEM Message diagram</a:t>
            </a:r>
            <a:endParaRPr lang="en-US" sz="1800"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44700"/>
            <a:ext cx="516096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580063" y="2276475"/>
            <a:ext cx="3095625" cy="2770188"/>
          </a:xfrm>
          <a:prstGeom prst="rect">
            <a:avLst/>
          </a:prstGeom>
          <a:noFill/>
        </p:spPr>
        <p:txBody>
          <a:bodyPr>
            <a:spAutoFit/>
          </a:bodyPr>
          <a:lstStyle/>
          <a:p>
            <a:pPr>
              <a:defRPr/>
            </a:pPr>
            <a:r>
              <a:rPr lang="en-CA" sz="1400" dirty="0">
                <a:latin typeface="Arial" charset="0"/>
                <a:cs typeface="+mn-cs"/>
              </a:rPr>
              <a:t>Process:</a:t>
            </a:r>
          </a:p>
          <a:p>
            <a:pPr>
              <a:defRPr/>
            </a:pPr>
            <a:endParaRPr lang="en-CA" sz="1400" dirty="0">
              <a:latin typeface="Arial" charset="0"/>
              <a:cs typeface="+mn-cs"/>
            </a:endParaRPr>
          </a:p>
          <a:p>
            <a:pPr marL="285750" indent="-285750">
              <a:buFont typeface="Arial" panose="020B0604020202020204" pitchFamily="34" charset="0"/>
              <a:buChar char="•"/>
              <a:defRPr/>
            </a:pPr>
            <a:r>
              <a:rPr lang="en-CA" sz="1200" dirty="0">
                <a:latin typeface="Arial" charset="0"/>
                <a:cs typeface="+mn-cs"/>
              </a:rPr>
              <a:t>Receive message</a:t>
            </a:r>
          </a:p>
          <a:p>
            <a:pPr marL="285750" indent="-285750">
              <a:buFont typeface="Arial" panose="020B0604020202020204" pitchFamily="34" charset="0"/>
              <a:buChar char="•"/>
              <a:defRPr/>
            </a:pPr>
            <a:r>
              <a:rPr lang="en-CA" sz="1200" dirty="0">
                <a:latin typeface="Arial" charset="0"/>
                <a:cs typeface="+mn-cs"/>
              </a:rPr>
              <a:t>Extract message data set</a:t>
            </a:r>
          </a:p>
          <a:p>
            <a:pPr marL="285750" indent="-285750">
              <a:buFont typeface="Arial" panose="020B0604020202020204" pitchFamily="34" charset="0"/>
              <a:buChar char="•"/>
              <a:defRPr/>
            </a:pPr>
            <a:r>
              <a:rPr lang="en-CA" sz="1200" dirty="0">
                <a:latin typeface="Arial" charset="0"/>
                <a:cs typeface="+mn-cs"/>
              </a:rPr>
              <a:t>Translate data set to alternate language preference</a:t>
            </a:r>
          </a:p>
          <a:p>
            <a:pPr marL="285750" indent="-285750">
              <a:buFont typeface="Arial" panose="020B0604020202020204" pitchFamily="34" charset="0"/>
              <a:buChar char="•"/>
              <a:defRPr/>
            </a:pPr>
            <a:r>
              <a:rPr lang="en-CA" sz="1200" dirty="0">
                <a:latin typeface="Arial" charset="0"/>
                <a:cs typeface="+mn-cs"/>
              </a:rPr>
              <a:t>Marshal information to local information store(s) / systems(s)</a:t>
            </a:r>
          </a:p>
          <a:p>
            <a:pPr marL="285750" indent="-285750">
              <a:buFont typeface="Arial" panose="020B0604020202020204" pitchFamily="34" charset="0"/>
              <a:buChar char="•"/>
              <a:defRPr/>
            </a:pPr>
            <a:r>
              <a:rPr lang="en-CA" sz="1200" dirty="0">
                <a:latin typeface="Arial" charset="0"/>
                <a:cs typeface="+mn-cs"/>
              </a:rPr>
              <a:t>If required, reformat data set (alternate language) as a NIEM message using IEPD/XSD</a:t>
            </a:r>
          </a:p>
          <a:p>
            <a:pPr marL="285750" indent="-285750">
              <a:buFont typeface="Arial" panose="020B0604020202020204" pitchFamily="34" charset="0"/>
              <a:buChar char="•"/>
              <a:defRPr/>
            </a:pPr>
            <a:r>
              <a:rPr lang="en-CA" sz="1200" dirty="0">
                <a:latin typeface="Arial" charset="0"/>
                <a:cs typeface="+mn-cs"/>
              </a:rPr>
              <a:t>Forward translated message to alternate language users</a:t>
            </a:r>
          </a:p>
          <a:p>
            <a:pPr marL="285750" indent="-285750">
              <a:buFont typeface="Arial" panose="020B0604020202020204" pitchFamily="34" charset="0"/>
              <a:buChar char="•"/>
              <a:defRPr/>
            </a:pPr>
            <a:endParaRPr lang="en-CA" sz="1400" dirty="0">
              <a:latin typeface="Arial" charset="0"/>
              <a:cs typeface="+mn-cs"/>
            </a:endParaRPr>
          </a:p>
        </p:txBody>
      </p:sp>
    </p:spTree>
    <p:extLst>
      <p:ext uri="{BB962C8B-B14F-4D97-AF65-F5344CB8AC3E}">
        <p14:creationId xmlns:p14="http://schemas.microsoft.com/office/powerpoint/2010/main" val="63806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8824" y="18864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sz="3200" dirty="0" smtClean="0">
                <a:solidFill>
                  <a:schemeClr val="tx1"/>
                </a:solidFill>
              </a:rPr>
              <a:t>Public Safety NIEM Use Case: Send</a:t>
            </a:r>
          </a:p>
        </p:txBody>
      </p:sp>
      <p:sp>
        <p:nvSpPr>
          <p:cNvPr id="4" name="Rectangle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Page </a:t>
            </a:r>
            <a:fld id="{5DAC7830-2A0D-4818-9E20-870ED090F3A2}" type="slidenum">
              <a:rPr lang="en-US" sz="1400"/>
              <a:pPr algn="ctr" eaLnBrk="1" hangingPunct="1"/>
              <a:t>14</a:t>
            </a:fld>
            <a:endParaRPr lang="en-US" sz="1400"/>
          </a:p>
        </p:txBody>
      </p:sp>
      <p:sp>
        <p:nvSpPr>
          <p:cNvPr id="2" name="Text Placeholder 1"/>
          <p:cNvSpPr>
            <a:spLocks noGrp="1"/>
          </p:cNvSpPr>
          <p:nvPr>
            <p:ph type="body" sz="half" idx="1"/>
          </p:nvPr>
        </p:nvSpPr>
        <p:spPr>
          <a:xfrm>
            <a:off x="709613" y="1590675"/>
            <a:ext cx="7390779" cy="686197"/>
          </a:xfrm>
        </p:spPr>
        <p:txBody>
          <a:bodyPr/>
          <a:lstStyle/>
          <a:p>
            <a:r>
              <a:rPr lang="en-US" sz="1800" dirty="0" smtClean="0"/>
              <a:t>Simplified Send NIEM Message diagram</a:t>
            </a:r>
            <a:endParaRPr lang="en-US" sz="1800"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127250"/>
            <a:ext cx="34004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580063" y="2276475"/>
            <a:ext cx="3095625" cy="2986088"/>
          </a:xfrm>
          <a:prstGeom prst="rect">
            <a:avLst/>
          </a:prstGeom>
          <a:noFill/>
        </p:spPr>
        <p:txBody>
          <a:bodyPr>
            <a:spAutoFit/>
          </a:bodyPr>
          <a:lstStyle/>
          <a:p>
            <a:pPr>
              <a:defRPr/>
            </a:pPr>
            <a:r>
              <a:rPr lang="en-CA" sz="1400" dirty="0">
                <a:latin typeface="Arial" charset="0"/>
                <a:cs typeface="+mn-cs"/>
              </a:rPr>
              <a:t>Process:</a:t>
            </a:r>
          </a:p>
          <a:p>
            <a:pPr>
              <a:defRPr/>
            </a:pPr>
            <a:endParaRPr lang="en-CA" sz="1400" dirty="0">
              <a:latin typeface="Arial" charset="0"/>
              <a:cs typeface="+mn-cs"/>
            </a:endParaRPr>
          </a:p>
          <a:p>
            <a:pPr marL="285750" indent="-285750">
              <a:buFont typeface="Arial" panose="020B0604020202020204" pitchFamily="34" charset="0"/>
              <a:buChar char="•"/>
              <a:defRPr/>
            </a:pPr>
            <a:r>
              <a:rPr lang="en-CA" sz="1200" dirty="0">
                <a:latin typeface="Arial" charset="0"/>
                <a:cs typeface="+mn-cs"/>
              </a:rPr>
              <a:t>Pull required information from source system(s)</a:t>
            </a:r>
          </a:p>
          <a:p>
            <a:pPr marL="285750" indent="-285750">
              <a:buFont typeface="Arial" panose="020B0604020202020204" pitchFamily="34" charset="0"/>
              <a:buChar char="•"/>
              <a:defRPr/>
            </a:pPr>
            <a:r>
              <a:rPr lang="en-CA" sz="1200" dirty="0">
                <a:latin typeface="Arial" charset="0"/>
                <a:cs typeface="+mn-cs"/>
              </a:rPr>
              <a:t>Format from source system language preference to alternate language</a:t>
            </a:r>
          </a:p>
          <a:p>
            <a:pPr marL="285750" indent="-285750">
              <a:buFont typeface="Arial" panose="020B0604020202020204" pitchFamily="34" charset="0"/>
              <a:buChar char="•"/>
              <a:defRPr/>
            </a:pPr>
            <a:r>
              <a:rPr lang="en-CA" sz="1200" dirty="0">
                <a:latin typeface="Arial" charset="0"/>
                <a:cs typeface="+mn-cs"/>
              </a:rPr>
              <a:t>Format information in accordance with the IEPD (XSD)</a:t>
            </a:r>
          </a:p>
          <a:p>
            <a:pPr marL="742950" lvl="1" indent="-285750">
              <a:buFont typeface="Arial" panose="020B0604020202020204" pitchFamily="34" charset="0"/>
              <a:buChar char="•"/>
              <a:defRPr/>
            </a:pPr>
            <a:r>
              <a:rPr lang="en-CA" sz="1200" dirty="0">
                <a:latin typeface="Arial" charset="0"/>
                <a:cs typeface="+mn-cs"/>
              </a:rPr>
              <a:t>Initial community preference </a:t>
            </a:r>
          </a:p>
          <a:p>
            <a:pPr marL="742950" lvl="1" indent="-285750">
              <a:buFont typeface="Arial" panose="020B0604020202020204" pitchFamily="34" charset="0"/>
              <a:buChar char="•"/>
              <a:defRPr/>
            </a:pPr>
            <a:r>
              <a:rPr lang="en-CA" sz="1200" dirty="0">
                <a:latin typeface="Arial" charset="0"/>
                <a:cs typeface="+mn-cs"/>
              </a:rPr>
              <a:t>Alternate member preference </a:t>
            </a:r>
          </a:p>
          <a:p>
            <a:pPr marL="285750" indent="-285750">
              <a:buFont typeface="Arial" panose="020B0604020202020204" pitchFamily="34" charset="0"/>
              <a:buChar char="•"/>
              <a:defRPr/>
            </a:pPr>
            <a:r>
              <a:rPr lang="en-CA" sz="1200" dirty="0">
                <a:latin typeface="Arial" charset="0"/>
                <a:cs typeface="+mn-cs"/>
              </a:rPr>
              <a:t>Issue Language XML/JSON documents to members in language of choice</a:t>
            </a:r>
          </a:p>
          <a:p>
            <a:pPr marL="285750" indent="-285750">
              <a:buFont typeface="Arial" panose="020B0604020202020204" pitchFamily="34" charset="0"/>
              <a:buChar char="•"/>
              <a:defRPr/>
            </a:pPr>
            <a:endParaRPr lang="en-CA" sz="1400" dirty="0">
              <a:latin typeface="Arial" charset="0"/>
              <a:cs typeface="+mn-cs"/>
            </a:endParaRPr>
          </a:p>
          <a:p>
            <a:pPr marL="285750" indent="-285750">
              <a:buFont typeface="Arial" panose="020B0604020202020204" pitchFamily="34" charset="0"/>
              <a:buChar char="•"/>
              <a:defRPr/>
            </a:pPr>
            <a:endParaRPr lang="en-CA" sz="1400" dirty="0">
              <a:latin typeface="Arial" charset="0"/>
              <a:cs typeface="+mn-cs"/>
            </a:endParaRPr>
          </a:p>
        </p:txBody>
      </p:sp>
    </p:spTree>
    <p:extLst>
      <p:ext uri="{BB962C8B-B14F-4D97-AF65-F5344CB8AC3E}">
        <p14:creationId xmlns:p14="http://schemas.microsoft.com/office/powerpoint/2010/main" val="1681092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381000" y="1752600"/>
            <a:ext cx="8229600" cy="4648200"/>
          </a:xfrm>
        </p:spPr>
        <p:txBody>
          <a:bodyPr/>
          <a:lstStyle/>
          <a:p>
            <a:pPr>
              <a:buFont typeface="+mj-lt"/>
              <a:buAutoNum type="arabicPeriod"/>
            </a:pPr>
            <a:endParaRPr lang="en-US" dirty="0" smtClean="0"/>
          </a:p>
          <a:p>
            <a:pPr marL="0" indent="0">
              <a:buNone/>
            </a:pPr>
            <a:r>
              <a:rPr lang="en-US" b="1" dirty="0" smtClean="0"/>
              <a:t>Emerging Priorities</a:t>
            </a:r>
            <a:r>
              <a:rPr lang="en-US" dirty="0" smtClean="0"/>
              <a:t> </a:t>
            </a:r>
            <a:r>
              <a:rPr lang="en-US" dirty="0"/>
              <a:t>– </a:t>
            </a:r>
            <a:r>
              <a:rPr lang="en-US" dirty="0" smtClean="0"/>
              <a:t>This is a community efforts and we are open to new topics, ideas and project areas that support making NIEM more accessible, useful and connected for the International user community. Topics can be put forth during our recurring meetings or between sessions by directly contacting tiger team co-chairs.</a:t>
            </a:r>
          </a:p>
          <a:p>
            <a:endParaRPr lang="en-US" dirty="0"/>
          </a:p>
          <a:p>
            <a:r>
              <a:rPr lang="en-US" dirty="0" smtClean="0"/>
              <a:t>NTAC Request For Requirements from NBAC Tiger Teams requires engagement with International Tiger Team member and larger communities and stakeholders</a:t>
            </a:r>
          </a:p>
          <a:p>
            <a:endParaRPr lang="en-US" dirty="0" smtClean="0"/>
          </a:p>
          <a:p>
            <a:r>
              <a:rPr lang="en-US" dirty="0" smtClean="0"/>
              <a:t>TBD </a:t>
            </a:r>
            <a:r>
              <a:rPr lang="mr-IN" dirty="0" smtClean="0"/>
              <a:t>–</a:t>
            </a:r>
            <a:r>
              <a:rPr lang="en-US" dirty="0" smtClean="0"/>
              <a:t> emergent requirements, requests for technical assistance, training or outreach on recurring or ad hoc basis.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b="1" u="sng" dirty="0" smtClean="0"/>
              <a:t>LET US KNOW WHAT YOU NEED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EMERGING PRIORITIES</a:t>
            </a:r>
            <a:endParaRPr lang="en-US" dirty="0"/>
          </a:p>
        </p:txBody>
      </p:sp>
      <p:grpSp>
        <p:nvGrpSpPr>
          <p:cNvPr id="18" name="Group 17"/>
          <p:cNvGrpSpPr/>
          <p:nvPr/>
        </p:nvGrpSpPr>
        <p:grpSpPr>
          <a:xfrm>
            <a:off x="3886200" y="3657600"/>
            <a:ext cx="5048250" cy="2971800"/>
            <a:chOff x="3886200" y="2819400"/>
            <a:chExt cx="5105400" cy="2918012"/>
          </a:xfrm>
        </p:grpSpPr>
        <p:grpSp>
          <p:nvGrpSpPr>
            <p:cNvPr id="14" name="Group 13"/>
            <p:cNvGrpSpPr/>
            <p:nvPr/>
          </p:nvGrpSpPr>
          <p:grpSpPr>
            <a:xfrm>
              <a:off x="3886200" y="2819400"/>
              <a:ext cx="5105400" cy="2918012"/>
              <a:chOff x="0" y="739588"/>
              <a:chExt cx="9144000" cy="5378824"/>
            </a:xfrm>
          </p:grpSpPr>
          <p:pic>
            <p:nvPicPr>
              <p:cNvPr id="3" name="Picture 2"/>
              <p:cNvPicPr>
                <a:picLocks noChangeAspect="1"/>
              </p:cNvPicPr>
              <p:nvPr/>
            </p:nvPicPr>
            <p:blipFill>
              <a:blip r:embed="rId2"/>
              <a:stretch>
                <a:fillRect/>
              </a:stretch>
            </p:blipFill>
            <p:spPr>
              <a:xfrm>
                <a:off x="0" y="739588"/>
                <a:ext cx="9144000" cy="5378824"/>
              </a:xfrm>
              <a:prstGeom prst="rect">
                <a:avLst/>
              </a:prstGeom>
            </p:spPr>
          </p:pic>
          <p:pic>
            <p:nvPicPr>
              <p:cNvPr id="12" name="Picture 11"/>
              <p:cNvPicPr>
                <a:picLocks noChangeAspect="1"/>
              </p:cNvPicPr>
              <p:nvPr/>
            </p:nvPicPr>
            <p:blipFill rotWithShape="1">
              <a:blip r:embed="rId2"/>
              <a:srcRect l="54167" t="86250"/>
              <a:stretch/>
            </p:blipFill>
            <p:spPr>
              <a:xfrm>
                <a:off x="2047164" y="3267883"/>
                <a:ext cx="2183642" cy="815159"/>
              </a:xfrm>
              <a:prstGeom prst="rect">
                <a:avLst/>
              </a:prstGeom>
            </p:spPr>
          </p:pic>
          <p:pic>
            <p:nvPicPr>
              <p:cNvPr id="13" name="Picture 12"/>
              <p:cNvPicPr>
                <a:picLocks noChangeAspect="1"/>
              </p:cNvPicPr>
              <p:nvPr/>
            </p:nvPicPr>
            <p:blipFill rotWithShape="1">
              <a:blip r:embed="rId2"/>
              <a:srcRect l="54167" t="86250"/>
              <a:stretch/>
            </p:blipFill>
            <p:spPr>
              <a:xfrm>
                <a:off x="5715000" y="2362200"/>
                <a:ext cx="1191954" cy="685800"/>
              </a:xfrm>
              <a:prstGeom prst="rect">
                <a:avLst/>
              </a:prstGeom>
            </p:spPr>
          </p:pic>
        </p:grpSp>
        <p:sp>
          <p:nvSpPr>
            <p:cNvPr id="15" name="TextBox 14"/>
            <p:cNvSpPr txBox="1"/>
            <p:nvPr/>
          </p:nvSpPr>
          <p:spPr>
            <a:xfrm>
              <a:off x="4782747" y="4278406"/>
              <a:ext cx="1646520" cy="302206"/>
            </a:xfrm>
            <a:prstGeom prst="rect">
              <a:avLst/>
            </a:prstGeom>
            <a:noFill/>
          </p:spPr>
          <p:txBody>
            <a:bodyPr wrap="square" rtlCol="0">
              <a:spAutoFit/>
            </a:bodyPr>
            <a:lstStyle/>
            <a:p>
              <a:r>
                <a:rPr lang="en-US" sz="1400" b="1" smtClean="0">
                  <a:solidFill>
                    <a:schemeClr val="bg1"/>
                  </a:solidFill>
                  <a:latin typeface="Arial" pitchFamily="34" charset="0"/>
                  <a:cs typeface="Arial" pitchFamily="34" charset="0"/>
                </a:rPr>
                <a:t>REQUIREMENTS</a:t>
              </a:r>
              <a:endParaRPr lang="en-US" sz="1400" b="1" dirty="0" smtClean="0">
                <a:solidFill>
                  <a:schemeClr val="bg1"/>
                </a:solidFill>
                <a:latin typeface="Arial" pitchFamily="34" charset="0"/>
                <a:cs typeface="Arial" pitchFamily="34" charset="0"/>
              </a:endParaRPr>
            </a:p>
          </p:txBody>
        </p:sp>
        <p:sp>
          <p:nvSpPr>
            <p:cNvPr id="17" name="TextBox 16"/>
            <p:cNvSpPr txBox="1"/>
            <p:nvPr/>
          </p:nvSpPr>
          <p:spPr>
            <a:xfrm>
              <a:off x="6802592" y="3593567"/>
              <a:ext cx="1375854" cy="584247"/>
            </a:xfrm>
            <a:prstGeom prst="rect">
              <a:avLst/>
            </a:prstGeom>
            <a:noFill/>
          </p:spPr>
          <p:txBody>
            <a:bodyPr wrap="square" rtlCol="0">
              <a:spAutoFit/>
            </a:bodyPr>
            <a:lstStyle/>
            <a:p>
              <a:pPr algn="ctr"/>
              <a:r>
                <a:rPr lang="en-US" sz="1400" b="1" dirty="0" smtClean="0">
                  <a:solidFill>
                    <a:schemeClr val="bg1"/>
                  </a:solidFill>
                  <a:latin typeface="Arial" pitchFamily="34" charset="0"/>
                  <a:cs typeface="Arial" pitchFamily="34" charset="0"/>
                </a:rPr>
                <a:t> NIEM</a:t>
              </a:r>
            </a:p>
            <a:p>
              <a:pPr algn="ctr"/>
              <a:r>
                <a:rPr lang="en-US" sz="1400" b="1" dirty="0" smtClean="0">
                  <a:solidFill>
                    <a:schemeClr val="bg1"/>
                  </a:solidFill>
                </a:rPr>
                <a:t>GUIDANCE</a:t>
              </a:r>
              <a:endParaRPr lang="en-US" sz="1400" b="1" dirty="0" smtClean="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95326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entagon 122"/>
          <p:cNvSpPr/>
          <p:nvPr/>
        </p:nvSpPr>
        <p:spPr>
          <a:xfrm>
            <a:off x="5410200" y="3671671"/>
            <a:ext cx="2167023" cy="259662"/>
          </a:xfrm>
          <a:prstGeom prst="homePlat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Deliverable </a:t>
            </a:r>
            <a:r>
              <a:rPr lang="en-US" sz="900" dirty="0" smtClean="0">
                <a:solidFill>
                  <a:schemeClr val="tx2"/>
                </a:solidFill>
              </a:rPr>
              <a:t>B</a:t>
            </a:r>
            <a:endParaRPr lang="en-US" sz="900" dirty="0">
              <a:solidFill>
                <a:schemeClr val="tx2"/>
              </a:solidFill>
            </a:endParaRPr>
          </a:p>
        </p:txBody>
      </p:sp>
      <p:sp>
        <p:nvSpPr>
          <p:cNvPr id="99" name="Pentagon 98"/>
          <p:cNvSpPr/>
          <p:nvPr/>
        </p:nvSpPr>
        <p:spPr>
          <a:xfrm>
            <a:off x="5258097" y="2044208"/>
            <a:ext cx="2819103" cy="317989"/>
          </a:xfrm>
          <a:prstGeom prst="homePlat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2"/>
                </a:solidFill>
              </a:rPr>
              <a:t>NIEM 4.2 release</a:t>
            </a:r>
            <a:endParaRPr lang="en-US" sz="900" dirty="0">
              <a:solidFill>
                <a:schemeClr val="tx2"/>
              </a:solidFill>
            </a:endParaRPr>
          </a:p>
        </p:txBody>
      </p:sp>
      <p:sp>
        <p:nvSpPr>
          <p:cNvPr id="37" name="Diamond 36"/>
          <p:cNvSpPr/>
          <p:nvPr/>
        </p:nvSpPr>
        <p:spPr>
          <a:xfrm>
            <a:off x="1616251" y="1600200"/>
            <a:ext cx="1126949" cy="369332"/>
          </a:xfrm>
          <a:prstGeom prst="diamond">
            <a:avLst/>
          </a:prstGeom>
          <a:solidFill>
            <a:srgbClr val="92D050"/>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accent1"/>
                </a:solidFill>
              </a:rPr>
              <a:t>2018 Kickoff</a:t>
            </a:r>
            <a:endParaRPr lang="en-US" sz="700" dirty="0">
              <a:solidFill>
                <a:schemeClr val="accent1"/>
              </a:solidFill>
            </a:endParaRPr>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NBAC INT’L </a:t>
            </a:r>
            <a:r>
              <a:rPr lang="en-US" dirty="0"/>
              <a:t>TT </a:t>
            </a:r>
            <a:r>
              <a:rPr lang="en-US" dirty="0" smtClean="0"/>
              <a:t>2018 TIMELINE</a:t>
            </a:r>
            <a:endParaRPr lang="en-US" dirty="0"/>
          </a:p>
        </p:txBody>
      </p:sp>
      <p:sp>
        <p:nvSpPr>
          <p:cNvPr id="7" name="Slide Number Placeholder 3">
            <a:extLst>
              <a:ext uri="{FF2B5EF4-FFF2-40B4-BE49-F238E27FC236}">
                <a16:creationId xmlns:a16="http://schemas.microsoft.com/office/drawing/2014/main" id="{C753D0DF-B90D-4AD5-8C39-618CA05C40FF}"/>
              </a:ext>
            </a:extLst>
          </p:cNvPr>
          <p:cNvSpPr>
            <a:spLocks noGrp="1"/>
          </p:cNvSpPr>
          <p:nvPr>
            <p:ph type="sldNum" sz="quarter" idx="12"/>
          </p:nvPr>
        </p:nvSpPr>
        <p:spPr>
          <a:xfrm>
            <a:off x="3505200" y="6492875"/>
            <a:ext cx="2133600" cy="365125"/>
          </a:xfrm>
        </p:spPr>
        <p:txBody>
          <a:bodyPr/>
          <a:lstStyle/>
          <a:p>
            <a:fld id="{7209025A-EA80-164B-A95B-D8212A632042}" type="slidenum">
              <a:rPr lang="en-US" smtClean="0"/>
              <a:pPr/>
              <a:t>16</a:t>
            </a:fld>
            <a:endParaRPr lang="en-US" dirty="0"/>
          </a:p>
        </p:txBody>
      </p:sp>
      <p:grpSp>
        <p:nvGrpSpPr>
          <p:cNvPr id="8" name="Group 7"/>
          <p:cNvGrpSpPr/>
          <p:nvPr/>
        </p:nvGrpSpPr>
        <p:grpSpPr>
          <a:xfrm>
            <a:off x="586038" y="1279043"/>
            <a:ext cx="8149661" cy="3770831"/>
            <a:chOff x="2360889" y="1262745"/>
            <a:chExt cx="8149661" cy="3770831"/>
          </a:xfrm>
        </p:grpSpPr>
        <p:cxnSp>
          <p:nvCxnSpPr>
            <p:cNvPr id="11" name="Straight Connector 10"/>
            <p:cNvCxnSpPr/>
            <p:nvPr/>
          </p:nvCxnSpPr>
          <p:spPr>
            <a:xfrm>
              <a:off x="3679851"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51"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2057"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55755"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91701"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144262"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39418" y="1666115"/>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22824"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51251" y="1307068"/>
              <a:ext cx="466794" cy="400110"/>
            </a:xfrm>
            <a:prstGeom prst="rect">
              <a:avLst/>
            </a:prstGeom>
            <a:noFill/>
          </p:spPr>
          <p:txBody>
            <a:bodyPr wrap="none" rtlCol="0">
              <a:spAutoFit/>
            </a:bodyPr>
            <a:lstStyle/>
            <a:p>
              <a:r>
                <a:rPr lang="en-US" sz="1000" dirty="0" smtClean="0"/>
                <a:t>MAY</a:t>
              </a:r>
              <a:endParaRPr lang="en-US" sz="1000" dirty="0"/>
            </a:p>
            <a:p>
              <a:r>
                <a:rPr lang="en-US" sz="1000" dirty="0" smtClean="0"/>
                <a:t>2018</a:t>
              </a:r>
              <a:endParaRPr lang="en-US" sz="1000" dirty="0"/>
            </a:p>
          </p:txBody>
        </p:sp>
        <p:sp>
          <p:nvSpPr>
            <p:cNvPr id="24" name="TextBox 23"/>
            <p:cNvSpPr txBox="1"/>
            <p:nvPr/>
          </p:nvSpPr>
          <p:spPr>
            <a:xfrm>
              <a:off x="4051257" y="1307068"/>
              <a:ext cx="466794" cy="400110"/>
            </a:xfrm>
            <a:prstGeom prst="rect">
              <a:avLst/>
            </a:prstGeom>
            <a:noFill/>
          </p:spPr>
          <p:txBody>
            <a:bodyPr wrap="none" rtlCol="0">
              <a:spAutoFit/>
            </a:bodyPr>
            <a:lstStyle/>
            <a:p>
              <a:r>
                <a:rPr lang="en-US" sz="1000" dirty="0" smtClean="0"/>
                <a:t>JUN </a:t>
              </a:r>
              <a:endParaRPr lang="en-US" sz="1000" dirty="0"/>
            </a:p>
            <a:p>
              <a:r>
                <a:rPr lang="en-US" sz="1000" dirty="0"/>
                <a:t>2018</a:t>
              </a:r>
            </a:p>
          </p:txBody>
        </p:sp>
        <p:sp>
          <p:nvSpPr>
            <p:cNvPr id="25" name="TextBox 24"/>
            <p:cNvSpPr txBox="1"/>
            <p:nvPr/>
          </p:nvSpPr>
          <p:spPr>
            <a:xfrm>
              <a:off x="4660857" y="1273030"/>
              <a:ext cx="466794" cy="400110"/>
            </a:xfrm>
            <a:prstGeom prst="rect">
              <a:avLst/>
            </a:prstGeom>
            <a:noFill/>
          </p:spPr>
          <p:txBody>
            <a:bodyPr wrap="none" rtlCol="0">
              <a:spAutoFit/>
            </a:bodyPr>
            <a:lstStyle/>
            <a:p>
              <a:r>
                <a:rPr lang="en-US" sz="1000" dirty="0" smtClean="0"/>
                <a:t>JUL </a:t>
              </a:r>
              <a:endParaRPr lang="en-US" sz="1000" dirty="0"/>
            </a:p>
            <a:p>
              <a:r>
                <a:rPr lang="en-US" sz="1000" dirty="0"/>
                <a:t>2018</a:t>
              </a:r>
            </a:p>
          </p:txBody>
        </p:sp>
        <p:sp>
          <p:nvSpPr>
            <p:cNvPr id="26" name="TextBox 25"/>
            <p:cNvSpPr txBox="1"/>
            <p:nvPr/>
          </p:nvSpPr>
          <p:spPr>
            <a:xfrm>
              <a:off x="5280051" y="1273030"/>
              <a:ext cx="497252" cy="400110"/>
            </a:xfrm>
            <a:prstGeom prst="rect">
              <a:avLst/>
            </a:prstGeom>
            <a:noFill/>
          </p:spPr>
          <p:txBody>
            <a:bodyPr wrap="none" rtlCol="0">
              <a:spAutoFit/>
            </a:bodyPr>
            <a:lstStyle/>
            <a:p>
              <a:r>
                <a:rPr lang="en-US" sz="1000" dirty="0" smtClean="0"/>
                <a:t>AUG </a:t>
              </a:r>
              <a:endParaRPr lang="en-US" sz="1000" dirty="0"/>
            </a:p>
            <a:p>
              <a:r>
                <a:rPr lang="en-US" sz="1000" dirty="0"/>
                <a:t>2018</a:t>
              </a:r>
            </a:p>
          </p:txBody>
        </p:sp>
        <p:sp>
          <p:nvSpPr>
            <p:cNvPr id="27" name="TextBox 26"/>
            <p:cNvSpPr txBox="1"/>
            <p:nvPr/>
          </p:nvSpPr>
          <p:spPr>
            <a:xfrm>
              <a:off x="5889651" y="1273030"/>
              <a:ext cx="474810" cy="400110"/>
            </a:xfrm>
            <a:prstGeom prst="rect">
              <a:avLst/>
            </a:prstGeom>
            <a:noFill/>
          </p:spPr>
          <p:txBody>
            <a:bodyPr wrap="none" rtlCol="0">
              <a:spAutoFit/>
            </a:bodyPr>
            <a:lstStyle/>
            <a:p>
              <a:pPr algn="ctr"/>
              <a:r>
                <a:rPr lang="en-US" sz="1000" dirty="0" smtClean="0"/>
                <a:t>SEP </a:t>
              </a:r>
              <a:endParaRPr lang="en-US" sz="1000" dirty="0"/>
            </a:p>
            <a:p>
              <a:pPr algn="ctr"/>
              <a:r>
                <a:rPr lang="en-US" sz="1000" dirty="0"/>
                <a:t>2018</a:t>
              </a:r>
            </a:p>
          </p:txBody>
        </p:sp>
        <p:sp>
          <p:nvSpPr>
            <p:cNvPr id="28" name="TextBox 27"/>
            <p:cNvSpPr txBox="1"/>
            <p:nvPr/>
          </p:nvSpPr>
          <p:spPr>
            <a:xfrm>
              <a:off x="6541811" y="1273030"/>
              <a:ext cx="490840" cy="400110"/>
            </a:xfrm>
            <a:prstGeom prst="rect">
              <a:avLst/>
            </a:prstGeom>
            <a:noFill/>
          </p:spPr>
          <p:txBody>
            <a:bodyPr wrap="none" rtlCol="0">
              <a:spAutoFit/>
            </a:bodyPr>
            <a:lstStyle/>
            <a:p>
              <a:pPr algn="ctr"/>
              <a:r>
                <a:rPr lang="en-US" sz="1000" dirty="0" smtClean="0"/>
                <a:t>OCT </a:t>
              </a:r>
              <a:endParaRPr lang="en-US" sz="1000" dirty="0"/>
            </a:p>
            <a:p>
              <a:pPr algn="ctr"/>
              <a:r>
                <a:rPr lang="en-US" sz="1000" dirty="0"/>
                <a:t>2018</a:t>
              </a:r>
            </a:p>
          </p:txBody>
        </p:sp>
        <p:sp>
          <p:nvSpPr>
            <p:cNvPr id="29" name="TextBox 28"/>
            <p:cNvSpPr txBox="1"/>
            <p:nvPr/>
          </p:nvSpPr>
          <p:spPr>
            <a:xfrm>
              <a:off x="7251656" y="1262745"/>
              <a:ext cx="466795" cy="400110"/>
            </a:xfrm>
            <a:prstGeom prst="rect">
              <a:avLst/>
            </a:prstGeom>
            <a:noFill/>
          </p:spPr>
          <p:txBody>
            <a:bodyPr wrap="none" rtlCol="0">
              <a:spAutoFit/>
            </a:bodyPr>
            <a:lstStyle/>
            <a:p>
              <a:pPr algn="ctr"/>
              <a:r>
                <a:rPr lang="en-US" sz="1000" dirty="0" smtClean="0"/>
                <a:t>NOV</a:t>
              </a:r>
              <a:endParaRPr lang="en-US" sz="1000" dirty="0"/>
            </a:p>
            <a:p>
              <a:pPr algn="ctr"/>
              <a:r>
                <a:rPr lang="en-US" sz="1000" dirty="0"/>
                <a:t>2018</a:t>
              </a:r>
            </a:p>
          </p:txBody>
        </p:sp>
        <p:sp>
          <p:nvSpPr>
            <p:cNvPr id="30" name="TextBox 29"/>
            <p:cNvSpPr txBox="1"/>
            <p:nvPr/>
          </p:nvSpPr>
          <p:spPr>
            <a:xfrm>
              <a:off x="7913411" y="1273030"/>
              <a:ext cx="490840" cy="400110"/>
            </a:xfrm>
            <a:prstGeom prst="rect">
              <a:avLst/>
            </a:prstGeom>
            <a:noFill/>
          </p:spPr>
          <p:txBody>
            <a:bodyPr wrap="none" rtlCol="0">
              <a:spAutoFit/>
            </a:bodyPr>
            <a:lstStyle/>
            <a:p>
              <a:pPr algn="ctr"/>
              <a:r>
                <a:rPr lang="en-US" sz="1000" dirty="0" smtClean="0"/>
                <a:t>DEC </a:t>
              </a:r>
              <a:endParaRPr lang="en-US" sz="1000" dirty="0"/>
            </a:p>
            <a:p>
              <a:pPr algn="ctr"/>
              <a:r>
                <a:rPr lang="en-US" sz="1000" dirty="0"/>
                <a:t>2018</a:t>
              </a:r>
            </a:p>
          </p:txBody>
        </p:sp>
        <p:sp>
          <p:nvSpPr>
            <p:cNvPr id="34" name="Pentagon 33"/>
            <p:cNvSpPr/>
            <p:nvPr/>
          </p:nvSpPr>
          <p:spPr>
            <a:xfrm>
              <a:off x="4625640" y="2879302"/>
              <a:ext cx="4464411" cy="259665"/>
            </a:xfrm>
            <a:prstGeom prst="homePlat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Deliverable A</a:t>
              </a:r>
            </a:p>
          </p:txBody>
        </p:sp>
        <p:sp>
          <p:nvSpPr>
            <p:cNvPr id="36" name="Pentagon 35"/>
            <p:cNvSpPr/>
            <p:nvPr/>
          </p:nvSpPr>
          <p:spPr>
            <a:xfrm>
              <a:off x="2360889" y="4731967"/>
              <a:ext cx="8149661" cy="301609"/>
            </a:xfrm>
            <a:prstGeom prst="homePlate">
              <a:avLst/>
            </a:prstGeom>
            <a:solidFill>
              <a:srgbClr val="5FB4BE"/>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Ongoing Activities </a:t>
              </a:r>
              <a:r>
                <a:rPr lang="en-US" sz="900" dirty="0" smtClean="0">
                  <a:solidFill>
                    <a:schemeClr val="bg1"/>
                  </a:solidFill>
                </a:rPr>
                <a:t>(Outreach </a:t>
              </a:r>
              <a:r>
                <a:rPr lang="en-US" sz="900" dirty="0">
                  <a:solidFill>
                    <a:schemeClr val="bg1"/>
                  </a:solidFill>
                </a:rPr>
                <a:t> </a:t>
              </a:r>
              <a:r>
                <a:rPr lang="en-US" sz="900" dirty="0" smtClean="0">
                  <a:solidFill>
                    <a:schemeClr val="bg1"/>
                  </a:solidFill>
                </a:rPr>
                <a:t>and Alignment)</a:t>
              </a:r>
              <a:endParaRPr lang="en-US" sz="900" dirty="0">
                <a:solidFill>
                  <a:schemeClr val="bg1"/>
                </a:solidFill>
              </a:endParaRPr>
            </a:p>
          </p:txBody>
        </p:sp>
      </p:grpSp>
      <p:sp>
        <p:nvSpPr>
          <p:cNvPr id="38" name="Diamond 37">
            <a:extLst>
              <a:ext uri="{FF2B5EF4-FFF2-40B4-BE49-F238E27FC236}">
                <a16:creationId xmlns:a16="http://schemas.microsoft.com/office/drawing/2014/main" id="{13621B88-6C83-401A-8648-422BD5C3B133}"/>
              </a:ext>
            </a:extLst>
          </p:cNvPr>
          <p:cNvSpPr/>
          <p:nvPr/>
        </p:nvSpPr>
        <p:spPr>
          <a:xfrm>
            <a:off x="3957774" y="2889525"/>
            <a:ext cx="233226" cy="234675"/>
          </a:xfrm>
          <a:prstGeom prst="diamond">
            <a:avLst/>
          </a:prstGeom>
          <a:solidFill>
            <a:srgbClr val="00B0F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iamond 38">
            <a:extLst>
              <a:ext uri="{FF2B5EF4-FFF2-40B4-BE49-F238E27FC236}">
                <a16:creationId xmlns:a16="http://schemas.microsoft.com/office/drawing/2014/main" id="{883BA006-7D5E-4DD1-939B-4169169B361A}"/>
              </a:ext>
            </a:extLst>
          </p:cNvPr>
          <p:cNvSpPr/>
          <p:nvPr/>
        </p:nvSpPr>
        <p:spPr>
          <a:xfrm>
            <a:off x="4795974" y="2889525"/>
            <a:ext cx="233226" cy="234675"/>
          </a:xfrm>
          <a:prstGeom prst="diamond">
            <a:avLst/>
          </a:prstGeom>
          <a:solidFill>
            <a:srgbClr val="00206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FAB8453-2C47-4C8C-9963-DADC23E47070}"/>
              </a:ext>
            </a:extLst>
          </p:cNvPr>
          <p:cNvSpPr/>
          <p:nvPr/>
        </p:nvSpPr>
        <p:spPr>
          <a:xfrm>
            <a:off x="6635574" y="2887663"/>
            <a:ext cx="222426" cy="2365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endParaRPr lang="en-US" dirty="0">
              <a:solidFill>
                <a:schemeClr val="tx1"/>
              </a:solidFill>
            </a:endParaRPr>
          </a:p>
        </p:txBody>
      </p:sp>
      <p:sp>
        <p:nvSpPr>
          <p:cNvPr id="41" name="Diamond 40">
            <a:extLst>
              <a:ext uri="{FF2B5EF4-FFF2-40B4-BE49-F238E27FC236}">
                <a16:creationId xmlns:a16="http://schemas.microsoft.com/office/drawing/2014/main" id="{13621B88-6C83-401A-8648-422BD5C3B133}"/>
              </a:ext>
            </a:extLst>
          </p:cNvPr>
          <p:cNvSpPr/>
          <p:nvPr/>
        </p:nvSpPr>
        <p:spPr>
          <a:xfrm>
            <a:off x="6396174" y="3651525"/>
            <a:ext cx="233226" cy="234675"/>
          </a:xfrm>
          <a:prstGeom prst="diamond">
            <a:avLst/>
          </a:prstGeom>
          <a:solidFill>
            <a:srgbClr val="00B0F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iamond 41">
            <a:extLst>
              <a:ext uri="{FF2B5EF4-FFF2-40B4-BE49-F238E27FC236}">
                <a16:creationId xmlns:a16="http://schemas.microsoft.com/office/drawing/2014/main" id="{883BA006-7D5E-4DD1-939B-4169169B361A}"/>
              </a:ext>
            </a:extLst>
          </p:cNvPr>
          <p:cNvSpPr/>
          <p:nvPr/>
        </p:nvSpPr>
        <p:spPr>
          <a:xfrm>
            <a:off x="7234374" y="3657600"/>
            <a:ext cx="233226" cy="234675"/>
          </a:xfrm>
          <a:prstGeom prst="diamond">
            <a:avLst/>
          </a:prstGeom>
          <a:solidFill>
            <a:srgbClr val="00206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FAB8453-2C47-4C8C-9963-DADC23E47070}"/>
              </a:ext>
            </a:extLst>
          </p:cNvPr>
          <p:cNvSpPr/>
          <p:nvPr/>
        </p:nvSpPr>
        <p:spPr>
          <a:xfrm>
            <a:off x="7620000" y="3657600"/>
            <a:ext cx="222426" cy="2365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endParaRPr lang="en-US" dirty="0">
              <a:solidFill>
                <a:schemeClr val="tx1"/>
              </a:solidFill>
            </a:endParaRPr>
          </a:p>
        </p:txBody>
      </p:sp>
      <p:cxnSp>
        <p:nvCxnSpPr>
          <p:cNvPr id="52" name="Straight Connector 51">
            <a:extLst>
              <a:ext uri="{FF2B5EF4-FFF2-40B4-BE49-F238E27FC236}">
                <a16:creationId xmlns:a16="http://schemas.microsoft.com/office/drawing/2014/main" id="{BF86A50B-9425-4A2C-99F9-ABF5DAB1FED6}"/>
              </a:ext>
            </a:extLst>
          </p:cNvPr>
          <p:cNvCxnSpPr>
            <a:cxnSpLocks/>
          </p:cNvCxnSpPr>
          <p:nvPr/>
        </p:nvCxnSpPr>
        <p:spPr>
          <a:xfrm>
            <a:off x="29718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C71A904-AF80-49A4-9B8B-E81847B66304}"/>
              </a:ext>
            </a:extLst>
          </p:cNvPr>
          <p:cNvSpPr txBox="1"/>
          <p:nvPr/>
        </p:nvSpPr>
        <p:spPr>
          <a:xfrm>
            <a:off x="4930121" y="5605046"/>
            <a:ext cx="1775479" cy="338554"/>
          </a:xfrm>
          <a:prstGeom prst="rect">
            <a:avLst/>
          </a:prstGeom>
          <a:noFill/>
        </p:spPr>
        <p:txBody>
          <a:bodyPr wrap="square" rtlCol="0">
            <a:spAutoFit/>
          </a:bodyPr>
          <a:lstStyle/>
          <a:p>
            <a:pPr algn="ctr"/>
            <a:r>
              <a:rPr lang="en-US" sz="800" b="1" dirty="0"/>
              <a:t>NBAC F2F</a:t>
            </a:r>
          </a:p>
          <a:p>
            <a:pPr algn="ctr"/>
            <a:r>
              <a:rPr lang="en-US" sz="800" b="1" dirty="0" smtClean="0"/>
              <a:t>Nov ‘18</a:t>
            </a:r>
            <a:endParaRPr lang="en-US" sz="800" b="1" dirty="0"/>
          </a:p>
        </p:txBody>
      </p:sp>
      <p:sp>
        <p:nvSpPr>
          <p:cNvPr id="72" name="TextBox 71">
            <a:extLst>
              <a:ext uri="{FF2B5EF4-FFF2-40B4-BE49-F238E27FC236}">
                <a16:creationId xmlns:a16="http://schemas.microsoft.com/office/drawing/2014/main" id="{AC866FCE-7149-4A46-BDBF-C9D6AEB36945}"/>
              </a:ext>
            </a:extLst>
          </p:cNvPr>
          <p:cNvSpPr txBox="1"/>
          <p:nvPr/>
        </p:nvSpPr>
        <p:spPr>
          <a:xfrm>
            <a:off x="2110721" y="5257800"/>
            <a:ext cx="1775479" cy="338554"/>
          </a:xfrm>
          <a:prstGeom prst="rect">
            <a:avLst/>
          </a:prstGeom>
          <a:noFill/>
        </p:spPr>
        <p:txBody>
          <a:bodyPr wrap="square" rtlCol="0">
            <a:spAutoFit/>
          </a:bodyPr>
          <a:lstStyle/>
          <a:p>
            <a:pPr algn="ctr"/>
            <a:r>
              <a:rPr lang="en-US" sz="800" dirty="0"/>
              <a:t>NBAC </a:t>
            </a:r>
          </a:p>
          <a:p>
            <a:pPr algn="ctr"/>
            <a:r>
              <a:rPr lang="en-US" sz="800" dirty="0" smtClean="0"/>
              <a:t>6/28</a:t>
            </a:r>
            <a:endParaRPr lang="en-US" sz="800" dirty="0"/>
          </a:p>
        </p:txBody>
      </p:sp>
      <p:sp>
        <p:nvSpPr>
          <p:cNvPr id="75" name="TextBox 74">
            <a:extLst>
              <a:ext uri="{FF2B5EF4-FFF2-40B4-BE49-F238E27FC236}">
                <a16:creationId xmlns:a16="http://schemas.microsoft.com/office/drawing/2014/main" id="{EED9BF22-75DA-4ACE-A9C8-335A809ACFF6}"/>
              </a:ext>
            </a:extLst>
          </p:cNvPr>
          <p:cNvSpPr txBox="1"/>
          <p:nvPr/>
        </p:nvSpPr>
        <p:spPr>
          <a:xfrm>
            <a:off x="1424921" y="5257800"/>
            <a:ext cx="1775479" cy="338554"/>
          </a:xfrm>
          <a:prstGeom prst="rect">
            <a:avLst/>
          </a:prstGeom>
          <a:noFill/>
        </p:spPr>
        <p:txBody>
          <a:bodyPr wrap="square" rtlCol="0">
            <a:spAutoFit/>
          </a:bodyPr>
          <a:lstStyle/>
          <a:p>
            <a:pPr algn="ctr"/>
            <a:r>
              <a:rPr lang="en-US" sz="800" dirty="0"/>
              <a:t>NBAC </a:t>
            </a:r>
          </a:p>
          <a:p>
            <a:pPr algn="ctr"/>
            <a:r>
              <a:rPr lang="en-US" sz="800" dirty="0" smtClean="0"/>
              <a:t>5/24</a:t>
            </a:r>
            <a:endParaRPr lang="en-US" sz="800" dirty="0"/>
          </a:p>
        </p:txBody>
      </p:sp>
      <p:sp>
        <p:nvSpPr>
          <p:cNvPr id="83" name="Title 12"/>
          <p:cNvSpPr txBox="1">
            <a:spLocks/>
          </p:cNvSpPr>
          <p:nvPr/>
        </p:nvSpPr>
        <p:spPr>
          <a:xfrm>
            <a:off x="10732" y="5597770"/>
            <a:ext cx="10971372" cy="1066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2018 Timeline</a:t>
            </a:r>
            <a:endParaRPr lang="en-US" sz="3200" dirty="0"/>
          </a:p>
        </p:txBody>
      </p:sp>
      <p:sp>
        <p:nvSpPr>
          <p:cNvPr id="84" name="TextBox 83"/>
          <p:cNvSpPr txBox="1"/>
          <p:nvPr/>
        </p:nvSpPr>
        <p:spPr>
          <a:xfrm>
            <a:off x="281921" y="2189202"/>
            <a:ext cx="1775479" cy="553998"/>
          </a:xfrm>
          <a:prstGeom prst="rect">
            <a:avLst/>
          </a:prstGeom>
          <a:noFill/>
        </p:spPr>
        <p:txBody>
          <a:bodyPr wrap="square" rtlCol="0">
            <a:spAutoFit/>
          </a:bodyPr>
          <a:lstStyle/>
          <a:p>
            <a:r>
              <a:rPr lang="en-US" sz="1000" dirty="0" smtClean="0"/>
              <a:t>Data Model </a:t>
            </a:r>
            <a:r>
              <a:rPr lang="en-US" sz="1000" dirty="0" err="1" smtClean="0"/>
              <a:t>Mngt</a:t>
            </a:r>
            <a:r>
              <a:rPr lang="en-US" sz="1000" dirty="0" smtClean="0"/>
              <a:t>: 4.1 Alignment / 4.2+ Attribute Identification</a:t>
            </a:r>
            <a:endParaRPr lang="en-US" sz="1000" dirty="0"/>
          </a:p>
        </p:txBody>
      </p:sp>
      <p:sp>
        <p:nvSpPr>
          <p:cNvPr id="85" name="TextBox 84"/>
          <p:cNvSpPr txBox="1"/>
          <p:nvPr/>
        </p:nvSpPr>
        <p:spPr>
          <a:xfrm>
            <a:off x="281921" y="2952690"/>
            <a:ext cx="1775479" cy="400110"/>
          </a:xfrm>
          <a:prstGeom prst="rect">
            <a:avLst/>
          </a:prstGeom>
          <a:noFill/>
        </p:spPr>
        <p:txBody>
          <a:bodyPr wrap="square" rtlCol="0">
            <a:spAutoFit/>
          </a:bodyPr>
          <a:lstStyle/>
          <a:p>
            <a:r>
              <a:rPr lang="en-US" sz="1000" dirty="0" smtClean="0">
                <a:ea typeface="Times New Roman" charset="0"/>
                <a:cs typeface="Times New Roman" charset="0"/>
              </a:rPr>
              <a:t>Translation Pilots (Canada,+)</a:t>
            </a:r>
          </a:p>
        </p:txBody>
      </p:sp>
      <p:sp>
        <p:nvSpPr>
          <p:cNvPr id="86" name="Rectangle 85"/>
          <p:cNvSpPr/>
          <p:nvPr/>
        </p:nvSpPr>
        <p:spPr>
          <a:xfrm>
            <a:off x="0" y="4343400"/>
            <a:ext cx="1457712" cy="553998"/>
          </a:xfrm>
          <a:prstGeom prst="rect">
            <a:avLst/>
          </a:prstGeom>
        </p:spPr>
        <p:txBody>
          <a:bodyPr wrap="square">
            <a:spAutoFit/>
          </a:bodyPr>
          <a:lstStyle/>
          <a:p>
            <a:r>
              <a:rPr lang="en-US" sz="1000" dirty="0" smtClean="0"/>
              <a:t>International Program Level (F2F, Meeting Review)</a:t>
            </a:r>
            <a:endParaRPr lang="en-US" sz="1000" dirty="0"/>
          </a:p>
        </p:txBody>
      </p:sp>
      <p:grpSp>
        <p:nvGrpSpPr>
          <p:cNvPr id="87" name="Group 86"/>
          <p:cNvGrpSpPr/>
          <p:nvPr/>
        </p:nvGrpSpPr>
        <p:grpSpPr>
          <a:xfrm>
            <a:off x="7848303" y="2362197"/>
            <a:ext cx="1829097" cy="1131334"/>
            <a:chOff x="10514012" y="2804561"/>
            <a:chExt cx="2120692" cy="1369709"/>
          </a:xfrm>
        </p:grpSpPr>
        <p:sp>
          <p:nvSpPr>
            <p:cNvPr id="88" name="Rectangle 87">
              <a:extLst>
                <a:ext uri="{FF2B5EF4-FFF2-40B4-BE49-F238E27FC236}">
                  <a16:creationId xmlns:a16="http://schemas.microsoft.com/office/drawing/2014/main" id="{BC62587F-966A-4540-9BE0-D920C5EE6575}"/>
                </a:ext>
              </a:extLst>
            </p:cNvPr>
            <p:cNvSpPr/>
            <p:nvPr/>
          </p:nvSpPr>
          <p:spPr>
            <a:xfrm>
              <a:off x="10514012" y="2835307"/>
              <a:ext cx="1447799" cy="1289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E4CC5F9D-1484-423B-97C5-D38231085102}"/>
                </a:ext>
              </a:extLst>
            </p:cNvPr>
            <p:cNvSpPr/>
            <p:nvPr/>
          </p:nvSpPr>
          <p:spPr>
            <a:xfrm>
              <a:off x="10645663" y="3065898"/>
              <a:ext cx="233226" cy="234675"/>
            </a:xfrm>
            <a:prstGeom prst="diamond">
              <a:avLst/>
            </a:prstGeom>
            <a:solidFill>
              <a:srgbClr val="00B0F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Diamond 89">
              <a:extLst>
                <a:ext uri="{FF2B5EF4-FFF2-40B4-BE49-F238E27FC236}">
                  <a16:creationId xmlns:a16="http://schemas.microsoft.com/office/drawing/2014/main" id="{B0ACEF6F-6BC4-4010-A60D-DEF7C6F0B4ED}"/>
                </a:ext>
              </a:extLst>
            </p:cNvPr>
            <p:cNvSpPr/>
            <p:nvPr/>
          </p:nvSpPr>
          <p:spPr>
            <a:xfrm>
              <a:off x="10653883" y="3450351"/>
              <a:ext cx="216785" cy="233402"/>
            </a:xfrm>
            <a:prstGeom prst="diamond">
              <a:avLst/>
            </a:prstGeom>
            <a:solidFill>
              <a:srgbClr val="00206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8C906AE-5BC1-47C0-8BF0-E2AF665E451F}"/>
                </a:ext>
              </a:extLst>
            </p:cNvPr>
            <p:cNvSpPr txBox="1"/>
            <p:nvPr/>
          </p:nvSpPr>
          <p:spPr>
            <a:xfrm>
              <a:off x="10846476" y="3060124"/>
              <a:ext cx="1775479" cy="447151"/>
            </a:xfrm>
            <a:prstGeom prst="rect">
              <a:avLst/>
            </a:prstGeom>
            <a:noFill/>
          </p:spPr>
          <p:txBody>
            <a:bodyPr wrap="square" rtlCol="0">
              <a:spAutoFit/>
            </a:bodyPr>
            <a:lstStyle/>
            <a:p>
              <a:r>
                <a:rPr lang="en-US" sz="900" dirty="0" smtClean="0"/>
                <a:t>Tiger Team </a:t>
              </a:r>
            </a:p>
            <a:p>
              <a:r>
                <a:rPr lang="en-US" sz="900" dirty="0" smtClean="0"/>
                <a:t> </a:t>
              </a:r>
              <a:r>
                <a:rPr lang="en-US" sz="900" dirty="0"/>
                <a:t>Review</a:t>
              </a:r>
            </a:p>
          </p:txBody>
        </p:sp>
        <p:sp>
          <p:nvSpPr>
            <p:cNvPr id="93" name="TextBox 92">
              <a:extLst>
                <a:ext uri="{FF2B5EF4-FFF2-40B4-BE49-F238E27FC236}">
                  <a16:creationId xmlns:a16="http://schemas.microsoft.com/office/drawing/2014/main" id="{39E0C558-F274-432A-92F1-8F23964356A0}"/>
                </a:ext>
              </a:extLst>
            </p:cNvPr>
            <p:cNvSpPr txBox="1"/>
            <p:nvPr/>
          </p:nvSpPr>
          <p:spPr>
            <a:xfrm>
              <a:off x="10846475" y="3485261"/>
              <a:ext cx="1775479" cy="279469"/>
            </a:xfrm>
            <a:prstGeom prst="rect">
              <a:avLst/>
            </a:prstGeom>
            <a:noFill/>
          </p:spPr>
          <p:txBody>
            <a:bodyPr wrap="square" rtlCol="0">
              <a:spAutoFit/>
            </a:bodyPr>
            <a:lstStyle/>
            <a:p>
              <a:r>
                <a:rPr lang="en-US" sz="900" dirty="0" smtClean="0"/>
                <a:t>NBAC </a:t>
              </a:r>
              <a:r>
                <a:rPr lang="en-US" sz="900" dirty="0"/>
                <a:t>Review</a:t>
              </a:r>
            </a:p>
          </p:txBody>
        </p:sp>
        <p:sp>
          <p:nvSpPr>
            <p:cNvPr id="94" name="TextBox 93">
              <a:extLst>
                <a:ext uri="{FF2B5EF4-FFF2-40B4-BE49-F238E27FC236}">
                  <a16:creationId xmlns:a16="http://schemas.microsoft.com/office/drawing/2014/main" id="{B7077C9F-4BDF-47D9-88DD-DE29AAF292C0}"/>
                </a:ext>
              </a:extLst>
            </p:cNvPr>
            <p:cNvSpPr txBox="1"/>
            <p:nvPr/>
          </p:nvSpPr>
          <p:spPr>
            <a:xfrm>
              <a:off x="10849102" y="3727119"/>
              <a:ext cx="1775479" cy="447151"/>
            </a:xfrm>
            <a:prstGeom prst="rect">
              <a:avLst/>
            </a:prstGeom>
            <a:noFill/>
          </p:spPr>
          <p:txBody>
            <a:bodyPr wrap="square" rtlCol="0">
              <a:spAutoFit/>
            </a:bodyPr>
            <a:lstStyle/>
            <a:p>
              <a:r>
                <a:rPr lang="en-US" sz="900" dirty="0" smtClean="0"/>
                <a:t>Complete / </a:t>
              </a:r>
            </a:p>
            <a:p>
              <a:r>
                <a:rPr lang="en-US" sz="900" dirty="0" smtClean="0"/>
                <a:t>Release</a:t>
              </a:r>
              <a:endParaRPr lang="en-US" sz="900" dirty="0"/>
            </a:p>
          </p:txBody>
        </p:sp>
        <p:sp>
          <p:nvSpPr>
            <p:cNvPr id="95" name="TextBox 94">
              <a:extLst>
                <a:ext uri="{FF2B5EF4-FFF2-40B4-BE49-F238E27FC236}">
                  <a16:creationId xmlns:a16="http://schemas.microsoft.com/office/drawing/2014/main" id="{E963BD47-8825-4C43-98CD-BC3C4B4145ED}"/>
                </a:ext>
              </a:extLst>
            </p:cNvPr>
            <p:cNvSpPr txBox="1"/>
            <p:nvPr/>
          </p:nvSpPr>
          <p:spPr>
            <a:xfrm>
              <a:off x="10859225" y="2804561"/>
              <a:ext cx="1775479" cy="279469"/>
            </a:xfrm>
            <a:prstGeom prst="rect">
              <a:avLst/>
            </a:prstGeom>
            <a:noFill/>
          </p:spPr>
          <p:txBody>
            <a:bodyPr wrap="square" rtlCol="0">
              <a:spAutoFit/>
            </a:bodyPr>
            <a:lstStyle/>
            <a:p>
              <a:r>
                <a:rPr lang="en-US" sz="900" b="1" u="sng" dirty="0"/>
                <a:t>LEGEND</a:t>
              </a:r>
            </a:p>
          </p:txBody>
        </p:sp>
      </p:grpSp>
      <p:sp>
        <p:nvSpPr>
          <p:cNvPr id="96" name="TextBox 95"/>
          <p:cNvSpPr txBox="1"/>
          <p:nvPr/>
        </p:nvSpPr>
        <p:spPr>
          <a:xfrm>
            <a:off x="889701" y="6046026"/>
            <a:ext cx="4398255" cy="276999"/>
          </a:xfrm>
          <a:prstGeom prst="rect">
            <a:avLst/>
          </a:prstGeom>
          <a:noFill/>
        </p:spPr>
        <p:txBody>
          <a:bodyPr wrap="none" rtlCol="0">
            <a:spAutoFit/>
          </a:bodyPr>
          <a:lstStyle/>
          <a:p>
            <a:r>
              <a:rPr lang="en-US" sz="1200" dirty="0" smtClean="0"/>
              <a:t>Includes Planned Initiatives and TT Review/Release Schedule</a:t>
            </a:r>
            <a:endParaRPr lang="en-US" sz="1200" dirty="0"/>
          </a:p>
        </p:txBody>
      </p:sp>
      <p:sp>
        <p:nvSpPr>
          <p:cNvPr id="100" name="Pentagon 99"/>
          <p:cNvSpPr/>
          <p:nvPr/>
        </p:nvSpPr>
        <p:spPr>
          <a:xfrm>
            <a:off x="1665727" y="2039779"/>
            <a:ext cx="1991873" cy="322421"/>
          </a:xfrm>
          <a:prstGeom prst="homePlate">
            <a:avLst/>
          </a:prstGeom>
          <a:solidFill>
            <a:schemeClr val="bg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2"/>
                </a:solidFill>
              </a:rPr>
              <a:t>NIEM 4.1 release</a:t>
            </a:r>
            <a:endParaRPr lang="en-US" sz="900" dirty="0">
              <a:solidFill>
                <a:schemeClr val="tx2"/>
              </a:solidFill>
            </a:endParaRPr>
          </a:p>
        </p:txBody>
      </p:sp>
      <p:sp>
        <p:nvSpPr>
          <p:cNvPr id="101" name="Diamond 100">
            <a:extLst>
              <a:ext uri="{FF2B5EF4-FFF2-40B4-BE49-F238E27FC236}">
                <a16:creationId xmlns:a16="http://schemas.microsoft.com/office/drawing/2014/main" id="{13621B88-6C83-401A-8648-422BD5C3B133}"/>
              </a:ext>
            </a:extLst>
          </p:cNvPr>
          <p:cNvSpPr/>
          <p:nvPr/>
        </p:nvSpPr>
        <p:spPr>
          <a:xfrm>
            <a:off x="4643574" y="2057400"/>
            <a:ext cx="233226" cy="234675"/>
          </a:xfrm>
          <a:prstGeom prst="diamond">
            <a:avLst/>
          </a:prstGeom>
          <a:solidFill>
            <a:srgbClr val="00B0F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Diamond 101">
            <a:extLst>
              <a:ext uri="{FF2B5EF4-FFF2-40B4-BE49-F238E27FC236}">
                <a16:creationId xmlns:a16="http://schemas.microsoft.com/office/drawing/2014/main" id="{883BA006-7D5E-4DD1-939B-4169169B361A}"/>
              </a:ext>
            </a:extLst>
          </p:cNvPr>
          <p:cNvSpPr/>
          <p:nvPr/>
        </p:nvSpPr>
        <p:spPr>
          <a:xfrm>
            <a:off x="5786574" y="2057400"/>
            <a:ext cx="233226" cy="234675"/>
          </a:xfrm>
          <a:prstGeom prst="diamond">
            <a:avLst/>
          </a:prstGeom>
          <a:solidFill>
            <a:srgbClr val="002060">
              <a:alpha val="4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6FAB8453-2C47-4C8C-9963-DADC23E47070}"/>
              </a:ext>
            </a:extLst>
          </p:cNvPr>
          <p:cNvSpPr/>
          <p:nvPr/>
        </p:nvSpPr>
        <p:spPr>
          <a:xfrm>
            <a:off x="3352800" y="2057400"/>
            <a:ext cx="222426" cy="2365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endParaRPr lang="en-US" dirty="0">
              <a:solidFill>
                <a:schemeClr val="tx1"/>
              </a:solidFill>
            </a:endParaRPr>
          </a:p>
        </p:txBody>
      </p:sp>
      <p:sp>
        <p:nvSpPr>
          <p:cNvPr id="104" name="Rectangle 103">
            <a:extLst>
              <a:ext uri="{FF2B5EF4-FFF2-40B4-BE49-F238E27FC236}">
                <a16:creationId xmlns:a16="http://schemas.microsoft.com/office/drawing/2014/main" id="{6FAB8453-2C47-4C8C-9963-DADC23E47070}"/>
              </a:ext>
            </a:extLst>
          </p:cNvPr>
          <p:cNvSpPr/>
          <p:nvPr/>
        </p:nvSpPr>
        <p:spPr>
          <a:xfrm>
            <a:off x="7930974" y="3192463"/>
            <a:ext cx="222426" cy="2365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endParaRPr lang="en-US" dirty="0">
              <a:solidFill>
                <a:schemeClr val="tx1"/>
              </a:solidFill>
            </a:endParaRPr>
          </a:p>
        </p:txBody>
      </p:sp>
      <p:cxnSp>
        <p:nvCxnSpPr>
          <p:cNvPr id="105" name="Straight Connector 104">
            <a:extLst>
              <a:ext uri="{FF2B5EF4-FFF2-40B4-BE49-F238E27FC236}">
                <a16:creationId xmlns:a16="http://schemas.microsoft.com/office/drawing/2014/main" id="{BF86A50B-9425-4A2C-99F9-ABF5DAB1FED6}"/>
              </a:ext>
            </a:extLst>
          </p:cNvPr>
          <p:cNvCxnSpPr>
            <a:cxnSpLocks/>
          </p:cNvCxnSpPr>
          <p:nvPr/>
        </p:nvCxnSpPr>
        <p:spPr>
          <a:xfrm>
            <a:off x="22860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F86A50B-9425-4A2C-99F9-ABF5DAB1FED6}"/>
              </a:ext>
            </a:extLst>
          </p:cNvPr>
          <p:cNvCxnSpPr>
            <a:cxnSpLocks/>
          </p:cNvCxnSpPr>
          <p:nvPr/>
        </p:nvCxnSpPr>
        <p:spPr>
          <a:xfrm>
            <a:off x="35814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AC866FCE-7149-4A46-BDBF-C9D6AEB36945}"/>
              </a:ext>
            </a:extLst>
          </p:cNvPr>
          <p:cNvSpPr txBox="1"/>
          <p:nvPr/>
        </p:nvSpPr>
        <p:spPr>
          <a:xfrm>
            <a:off x="2720321"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7/25</a:t>
            </a:r>
            <a:endParaRPr lang="en-US" sz="800" dirty="0"/>
          </a:p>
        </p:txBody>
      </p:sp>
      <p:cxnSp>
        <p:nvCxnSpPr>
          <p:cNvPr id="108" name="Straight Connector 107">
            <a:extLst>
              <a:ext uri="{FF2B5EF4-FFF2-40B4-BE49-F238E27FC236}">
                <a16:creationId xmlns:a16="http://schemas.microsoft.com/office/drawing/2014/main" id="{BF86A50B-9425-4A2C-99F9-ABF5DAB1FED6}"/>
              </a:ext>
            </a:extLst>
          </p:cNvPr>
          <p:cNvCxnSpPr>
            <a:cxnSpLocks/>
          </p:cNvCxnSpPr>
          <p:nvPr/>
        </p:nvCxnSpPr>
        <p:spPr>
          <a:xfrm>
            <a:off x="41148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C866FCE-7149-4A46-BDBF-C9D6AEB36945}"/>
              </a:ext>
            </a:extLst>
          </p:cNvPr>
          <p:cNvSpPr txBox="1"/>
          <p:nvPr/>
        </p:nvSpPr>
        <p:spPr>
          <a:xfrm>
            <a:off x="4724400"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10/25</a:t>
            </a:r>
            <a:endParaRPr lang="en-US" sz="800" dirty="0"/>
          </a:p>
        </p:txBody>
      </p:sp>
      <p:cxnSp>
        <p:nvCxnSpPr>
          <p:cNvPr id="110" name="Straight Connector 109">
            <a:extLst>
              <a:ext uri="{FF2B5EF4-FFF2-40B4-BE49-F238E27FC236}">
                <a16:creationId xmlns:a16="http://schemas.microsoft.com/office/drawing/2014/main" id="{BF86A50B-9425-4A2C-99F9-ABF5DAB1FED6}"/>
              </a:ext>
            </a:extLst>
          </p:cNvPr>
          <p:cNvCxnSpPr>
            <a:cxnSpLocks/>
          </p:cNvCxnSpPr>
          <p:nvPr/>
        </p:nvCxnSpPr>
        <p:spPr>
          <a:xfrm>
            <a:off x="48006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C866FCE-7149-4A46-BDBF-C9D6AEB36945}"/>
              </a:ext>
            </a:extLst>
          </p:cNvPr>
          <p:cNvSpPr txBox="1"/>
          <p:nvPr/>
        </p:nvSpPr>
        <p:spPr>
          <a:xfrm>
            <a:off x="3505200"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9/27</a:t>
            </a:r>
            <a:endParaRPr lang="en-US" sz="800" dirty="0"/>
          </a:p>
        </p:txBody>
      </p:sp>
      <p:cxnSp>
        <p:nvCxnSpPr>
          <p:cNvPr id="112" name="Straight Connector 111">
            <a:extLst>
              <a:ext uri="{FF2B5EF4-FFF2-40B4-BE49-F238E27FC236}">
                <a16:creationId xmlns:a16="http://schemas.microsoft.com/office/drawing/2014/main" id="{BF86A50B-9425-4A2C-99F9-ABF5DAB1FED6}"/>
              </a:ext>
            </a:extLst>
          </p:cNvPr>
          <p:cNvCxnSpPr>
            <a:cxnSpLocks/>
          </p:cNvCxnSpPr>
          <p:nvPr/>
        </p:nvCxnSpPr>
        <p:spPr>
          <a:xfrm>
            <a:off x="5615921"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AC866FCE-7149-4A46-BDBF-C9D6AEB36945}"/>
              </a:ext>
            </a:extLst>
          </p:cNvPr>
          <p:cNvSpPr txBox="1"/>
          <p:nvPr/>
        </p:nvSpPr>
        <p:spPr>
          <a:xfrm>
            <a:off x="3253721"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8/23</a:t>
            </a:r>
            <a:endParaRPr lang="en-US" sz="800" dirty="0"/>
          </a:p>
        </p:txBody>
      </p:sp>
      <p:cxnSp>
        <p:nvCxnSpPr>
          <p:cNvPr id="114" name="Straight Connector 113">
            <a:extLst>
              <a:ext uri="{FF2B5EF4-FFF2-40B4-BE49-F238E27FC236}">
                <a16:creationId xmlns:a16="http://schemas.microsoft.com/office/drawing/2014/main" id="{BF86A50B-9425-4A2C-99F9-ABF5DAB1FED6}"/>
              </a:ext>
            </a:extLst>
          </p:cNvPr>
          <p:cNvCxnSpPr>
            <a:cxnSpLocks/>
          </p:cNvCxnSpPr>
          <p:nvPr/>
        </p:nvCxnSpPr>
        <p:spPr>
          <a:xfrm>
            <a:off x="62484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C866FCE-7149-4A46-BDBF-C9D6AEB36945}"/>
              </a:ext>
            </a:extLst>
          </p:cNvPr>
          <p:cNvSpPr txBox="1"/>
          <p:nvPr/>
        </p:nvSpPr>
        <p:spPr>
          <a:xfrm>
            <a:off x="5334000"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11/22</a:t>
            </a:r>
            <a:endParaRPr lang="en-US" sz="800" dirty="0"/>
          </a:p>
        </p:txBody>
      </p:sp>
      <p:cxnSp>
        <p:nvCxnSpPr>
          <p:cNvPr id="116" name="Straight Connector 115">
            <a:extLst>
              <a:ext uri="{FF2B5EF4-FFF2-40B4-BE49-F238E27FC236}">
                <a16:creationId xmlns:a16="http://schemas.microsoft.com/office/drawing/2014/main" id="{BF86A50B-9425-4A2C-99F9-ABF5DAB1FED6}"/>
              </a:ext>
            </a:extLst>
          </p:cNvPr>
          <p:cNvCxnSpPr>
            <a:cxnSpLocks/>
          </p:cNvCxnSpPr>
          <p:nvPr/>
        </p:nvCxnSpPr>
        <p:spPr>
          <a:xfrm>
            <a:off x="6987521"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C866FCE-7149-4A46-BDBF-C9D6AEB36945}"/>
              </a:ext>
            </a:extLst>
          </p:cNvPr>
          <p:cNvSpPr txBox="1"/>
          <p:nvPr/>
        </p:nvSpPr>
        <p:spPr>
          <a:xfrm>
            <a:off x="6096000"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1227</a:t>
            </a:r>
            <a:endParaRPr lang="en-US" sz="800" dirty="0"/>
          </a:p>
        </p:txBody>
      </p:sp>
      <p:cxnSp>
        <p:nvCxnSpPr>
          <p:cNvPr id="118" name="Straight Connector 117">
            <a:extLst>
              <a:ext uri="{FF2B5EF4-FFF2-40B4-BE49-F238E27FC236}">
                <a16:creationId xmlns:a16="http://schemas.microsoft.com/office/drawing/2014/main" id="{BF86A50B-9425-4A2C-99F9-ABF5DAB1FED6}"/>
              </a:ext>
            </a:extLst>
          </p:cNvPr>
          <p:cNvCxnSpPr>
            <a:cxnSpLocks/>
          </p:cNvCxnSpPr>
          <p:nvPr/>
        </p:nvCxnSpPr>
        <p:spPr>
          <a:xfrm>
            <a:off x="7543800"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C866FCE-7149-4A46-BDBF-C9D6AEB36945}"/>
              </a:ext>
            </a:extLst>
          </p:cNvPr>
          <p:cNvSpPr txBox="1"/>
          <p:nvPr/>
        </p:nvSpPr>
        <p:spPr>
          <a:xfrm>
            <a:off x="6682721"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1/24</a:t>
            </a:r>
            <a:endParaRPr lang="en-US" sz="800" dirty="0"/>
          </a:p>
        </p:txBody>
      </p:sp>
      <p:cxnSp>
        <p:nvCxnSpPr>
          <p:cNvPr id="120" name="Straight Connector 119">
            <a:extLst>
              <a:ext uri="{FF2B5EF4-FFF2-40B4-BE49-F238E27FC236}">
                <a16:creationId xmlns:a16="http://schemas.microsoft.com/office/drawing/2014/main" id="{BF86A50B-9425-4A2C-99F9-ABF5DAB1FED6}"/>
              </a:ext>
            </a:extLst>
          </p:cNvPr>
          <p:cNvCxnSpPr>
            <a:cxnSpLocks/>
          </p:cNvCxnSpPr>
          <p:nvPr/>
        </p:nvCxnSpPr>
        <p:spPr>
          <a:xfrm>
            <a:off x="8054321" y="4724400"/>
            <a:ext cx="0" cy="516154"/>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AC866FCE-7149-4A46-BDBF-C9D6AEB36945}"/>
              </a:ext>
            </a:extLst>
          </p:cNvPr>
          <p:cNvSpPr txBox="1"/>
          <p:nvPr/>
        </p:nvSpPr>
        <p:spPr>
          <a:xfrm>
            <a:off x="7139921" y="5257800"/>
            <a:ext cx="1775479" cy="338554"/>
          </a:xfrm>
          <a:prstGeom prst="rect">
            <a:avLst/>
          </a:prstGeom>
          <a:noFill/>
        </p:spPr>
        <p:txBody>
          <a:bodyPr wrap="square" rtlCol="0">
            <a:spAutoFit/>
          </a:bodyPr>
          <a:lstStyle/>
          <a:p>
            <a:pPr algn="ctr"/>
            <a:r>
              <a:rPr lang="en-US" sz="800" dirty="0"/>
              <a:t>NBAC </a:t>
            </a:r>
            <a:endParaRPr lang="en-US" sz="800" dirty="0" smtClean="0"/>
          </a:p>
          <a:p>
            <a:pPr algn="ctr"/>
            <a:r>
              <a:rPr lang="en-US" sz="800" dirty="0" smtClean="0"/>
              <a:t>2/21</a:t>
            </a:r>
            <a:endParaRPr lang="en-US" sz="800" dirty="0"/>
          </a:p>
        </p:txBody>
      </p:sp>
      <p:cxnSp>
        <p:nvCxnSpPr>
          <p:cNvPr id="122" name="Straight Connector 121">
            <a:extLst>
              <a:ext uri="{FF2B5EF4-FFF2-40B4-BE49-F238E27FC236}">
                <a16:creationId xmlns:a16="http://schemas.microsoft.com/office/drawing/2014/main" id="{BF86A50B-9425-4A2C-99F9-ABF5DAB1FED6}"/>
              </a:ext>
            </a:extLst>
          </p:cNvPr>
          <p:cNvCxnSpPr>
            <a:cxnSpLocks/>
          </p:cNvCxnSpPr>
          <p:nvPr/>
        </p:nvCxnSpPr>
        <p:spPr>
          <a:xfrm>
            <a:off x="5791200" y="5046446"/>
            <a:ext cx="0" cy="516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514600"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124200" y="1676400"/>
            <a:ext cx="0" cy="3352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403423" y="1276290"/>
            <a:ext cx="466794" cy="400110"/>
          </a:xfrm>
          <a:prstGeom prst="rect">
            <a:avLst/>
          </a:prstGeom>
          <a:noFill/>
        </p:spPr>
        <p:txBody>
          <a:bodyPr wrap="none" rtlCol="0">
            <a:spAutoFit/>
          </a:bodyPr>
          <a:lstStyle/>
          <a:p>
            <a:pPr algn="ctr"/>
            <a:r>
              <a:rPr lang="en-US" sz="1000" dirty="0" smtClean="0"/>
              <a:t>FEB </a:t>
            </a:r>
            <a:endParaRPr lang="en-US" sz="1000" dirty="0"/>
          </a:p>
          <a:p>
            <a:pPr algn="ctr"/>
            <a:r>
              <a:rPr lang="en-US" sz="1000" dirty="0"/>
              <a:t>2018</a:t>
            </a:r>
          </a:p>
        </p:txBody>
      </p:sp>
      <p:sp>
        <p:nvSpPr>
          <p:cNvPr id="97" name="TextBox 96"/>
          <p:cNvSpPr txBox="1"/>
          <p:nvPr/>
        </p:nvSpPr>
        <p:spPr>
          <a:xfrm>
            <a:off x="6870023" y="1295400"/>
            <a:ext cx="466794" cy="400110"/>
          </a:xfrm>
          <a:prstGeom prst="rect">
            <a:avLst/>
          </a:prstGeom>
          <a:noFill/>
        </p:spPr>
        <p:txBody>
          <a:bodyPr wrap="none" rtlCol="0">
            <a:spAutoFit/>
          </a:bodyPr>
          <a:lstStyle/>
          <a:p>
            <a:pPr algn="ctr"/>
            <a:r>
              <a:rPr lang="en-US" sz="1000" dirty="0" smtClean="0"/>
              <a:t>JAN </a:t>
            </a:r>
            <a:endParaRPr lang="en-US" sz="1000" dirty="0"/>
          </a:p>
          <a:p>
            <a:pPr algn="ctr"/>
            <a:r>
              <a:rPr lang="en-US" sz="1000" dirty="0" smtClean="0"/>
              <a:t>2019</a:t>
            </a:r>
            <a:endParaRPr lang="en-US" sz="1000" dirty="0"/>
          </a:p>
        </p:txBody>
      </p:sp>
      <p:sp>
        <p:nvSpPr>
          <p:cNvPr id="98" name="TextBox 97"/>
          <p:cNvSpPr txBox="1"/>
          <p:nvPr/>
        </p:nvSpPr>
        <p:spPr>
          <a:xfrm>
            <a:off x="281921" y="3639979"/>
            <a:ext cx="1775479" cy="246221"/>
          </a:xfrm>
          <a:prstGeom prst="rect">
            <a:avLst/>
          </a:prstGeom>
          <a:noFill/>
        </p:spPr>
        <p:txBody>
          <a:bodyPr wrap="square" rtlCol="0">
            <a:spAutoFit/>
          </a:bodyPr>
          <a:lstStyle/>
          <a:p>
            <a:r>
              <a:rPr lang="en-US" sz="1000" smtClean="0">
                <a:ea typeface="Times New Roman" charset="0"/>
                <a:cs typeface="Times New Roman" charset="0"/>
              </a:rPr>
              <a:t>Emerging Priorities</a:t>
            </a:r>
            <a:endParaRPr lang="en-US" sz="1000" dirty="0" smtClean="0">
              <a:ea typeface="Times New Roman" charset="0"/>
              <a:cs typeface="Times New Roman" charset="0"/>
            </a:endParaRPr>
          </a:p>
        </p:txBody>
      </p:sp>
      <p:cxnSp>
        <p:nvCxnSpPr>
          <p:cNvPr id="3" name="Straight Connector 2"/>
          <p:cNvCxnSpPr/>
          <p:nvPr/>
        </p:nvCxnSpPr>
        <p:spPr>
          <a:xfrm>
            <a:off x="5699288" y="1066800"/>
            <a:ext cx="15712" cy="3978698"/>
          </a:xfrm>
          <a:prstGeom prst="line">
            <a:avLst/>
          </a:prstGeom>
          <a:ln w="317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327841" y="838200"/>
            <a:ext cx="768159" cy="246221"/>
          </a:xfrm>
          <a:prstGeom prst="rect">
            <a:avLst/>
          </a:prstGeom>
          <a:noFill/>
        </p:spPr>
        <p:txBody>
          <a:bodyPr wrap="none" rtlCol="0">
            <a:spAutoFit/>
          </a:bodyPr>
          <a:lstStyle/>
          <a:p>
            <a:r>
              <a:rPr lang="en-US" sz="1000" b="1" dirty="0" smtClean="0">
                <a:solidFill>
                  <a:srgbClr val="0070C0"/>
                </a:solidFill>
              </a:rPr>
              <a:t>OCT/NOV</a:t>
            </a:r>
            <a:endParaRPr lang="en-US" sz="1000" b="1" dirty="0">
              <a:solidFill>
                <a:srgbClr val="0070C0"/>
              </a:solidFill>
            </a:endParaRPr>
          </a:p>
        </p:txBody>
      </p:sp>
    </p:spTree>
    <p:extLst>
      <p:ext uri="{BB962C8B-B14F-4D97-AF65-F5344CB8AC3E}">
        <p14:creationId xmlns:p14="http://schemas.microsoft.com/office/powerpoint/2010/main" val="47495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228600" y="2286000"/>
            <a:ext cx="5410200" cy="3382963"/>
          </a:xfrm>
        </p:spPr>
        <p:txBody>
          <a:bodyPr/>
          <a:lstStyle/>
          <a:p>
            <a:r>
              <a:rPr lang="en-US" b="1" u="sng" dirty="0" smtClean="0"/>
              <a:t>Face-to-Face Follow On</a:t>
            </a:r>
            <a:endParaRPr lang="en-US" dirty="0" smtClean="0"/>
          </a:p>
          <a:p>
            <a:pPr lvl="1"/>
            <a:r>
              <a:rPr lang="en-US" dirty="0" smtClean="0"/>
              <a:t>Verify Community Requirements</a:t>
            </a:r>
          </a:p>
          <a:p>
            <a:pPr lvl="1"/>
            <a:r>
              <a:rPr lang="en-US" dirty="0" smtClean="0"/>
              <a:t>Formalize Deliverables</a:t>
            </a:r>
          </a:p>
          <a:p>
            <a:pPr lvl="1"/>
            <a:r>
              <a:rPr lang="en-US" dirty="0" smtClean="0"/>
              <a:t>Roadmap Transitional Efforts</a:t>
            </a:r>
          </a:p>
          <a:p>
            <a:pPr lvl="1"/>
            <a:endParaRPr lang="en-US" dirty="0"/>
          </a:p>
          <a:p>
            <a:r>
              <a:rPr lang="en-US" b="1" u="sng" dirty="0" smtClean="0"/>
              <a:t>Engagement and Execution</a:t>
            </a:r>
            <a:r>
              <a:rPr lang="en-US" dirty="0" smtClean="0"/>
              <a:t> </a:t>
            </a:r>
          </a:p>
          <a:p>
            <a:pPr lvl="1"/>
            <a:r>
              <a:rPr lang="en-US" dirty="0" smtClean="0"/>
              <a:t>Ensure community alignment with 4.2 Release Planning and Development</a:t>
            </a:r>
          </a:p>
          <a:p>
            <a:pPr lvl="1"/>
            <a:r>
              <a:rPr lang="en-US" dirty="0" smtClean="0"/>
              <a:t>Develop NBAC/NTAC guidance on international implementation and development issues</a:t>
            </a:r>
          </a:p>
          <a:p>
            <a:pPr lvl="2"/>
            <a:r>
              <a:rPr lang="en-US" dirty="0" smtClean="0"/>
              <a:t>Maintaining primary NIEM tenants (extensibility, scalability, etc.) in all efforts</a:t>
            </a:r>
          </a:p>
          <a:p>
            <a:pPr lvl="2"/>
            <a:r>
              <a:rPr lang="en-US" dirty="0" smtClean="0"/>
              <a:t>Developing frameworks, tools and processes to ensure repeatability </a:t>
            </a:r>
          </a:p>
          <a:p>
            <a:pPr lvl="2"/>
            <a:r>
              <a:rPr lang="en-US" dirty="0" smtClean="0"/>
              <a:t>Develop sound requirements from International stakeholders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12"/>
          </p:nvPr>
        </p:nvSpPr>
        <p:spPr/>
        <p:txBody>
          <a:bodyPr/>
          <a:lstStyle/>
          <a:p>
            <a:fld id="{7209025A-EA80-164B-A95B-D8212A632042}" type="slidenum">
              <a:rPr lang="en-US" smtClean="0"/>
              <a:pPr/>
              <a:t>17</a:t>
            </a:fld>
            <a:endParaRPr lang="en-US" dirty="0"/>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a:t>INT’L TT NEXT STEPS</a:t>
            </a:r>
          </a:p>
        </p:txBody>
      </p:sp>
      <p:pic>
        <p:nvPicPr>
          <p:cNvPr id="9" name="Picture 8"/>
          <p:cNvPicPr>
            <a:picLocks noChangeAspect="1"/>
          </p:cNvPicPr>
          <p:nvPr/>
        </p:nvPicPr>
        <p:blipFill rotWithShape="1">
          <a:blip r:embed="rId3"/>
          <a:srcRect l="40335"/>
          <a:stretch/>
        </p:blipFill>
        <p:spPr>
          <a:xfrm>
            <a:off x="5796456" y="1600200"/>
            <a:ext cx="3347544" cy="3733800"/>
          </a:xfrm>
          <a:prstGeom prst="rect">
            <a:avLst/>
          </a:prstGeom>
        </p:spPr>
      </p:pic>
    </p:spTree>
    <p:extLst>
      <p:ext uri="{BB962C8B-B14F-4D97-AF65-F5344CB8AC3E}">
        <p14:creationId xmlns:p14="http://schemas.microsoft.com/office/powerpoint/2010/main" val="7811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914400" y="533400"/>
            <a:ext cx="7620000" cy="3505200"/>
          </a:xfrm>
        </p:spPr>
        <p:txBody>
          <a:bodyPr anchor="t" anchorCtr="0">
            <a:normAutofit fontScale="70000" lnSpcReduction="20000"/>
          </a:bodyPr>
          <a:lstStyle/>
          <a:p>
            <a:pPr>
              <a:lnSpc>
                <a:spcPct val="120000"/>
              </a:lnSpc>
              <a:spcBef>
                <a:spcPts val="0"/>
              </a:spcBef>
              <a:spcAft>
                <a:spcPts val="1200"/>
              </a:spcAft>
            </a:pPr>
            <a:endParaRPr lang="en-US" sz="2900" i="1" dirty="0" smtClean="0"/>
          </a:p>
          <a:p>
            <a:pPr marL="0" indent="0">
              <a:lnSpc>
                <a:spcPct val="120000"/>
              </a:lnSpc>
              <a:spcBef>
                <a:spcPts val="0"/>
              </a:spcBef>
              <a:spcAft>
                <a:spcPts val="1200"/>
              </a:spcAft>
              <a:buNone/>
            </a:pPr>
            <a:r>
              <a:rPr lang="en-US" sz="2900" dirty="0" smtClean="0"/>
              <a:t>As </a:t>
            </a:r>
            <a:r>
              <a:rPr lang="en-US" sz="2900" dirty="0"/>
              <a:t>part of the NIEM International effort, we are all committed to increasing the utility of NIEM for a broad and diverse audience. Identify stakeholders that impact your international exchange requirements and plans and invite them to participate. </a:t>
            </a:r>
            <a:endParaRPr lang="en-US" sz="2900" i="1" dirty="0" smtClean="0"/>
          </a:p>
          <a:p>
            <a:pPr>
              <a:lnSpc>
                <a:spcPct val="120000"/>
              </a:lnSpc>
              <a:spcBef>
                <a:spcPts val="0"/>
              </a:spcBef>
              <a:spcAft>
                <a:spcPts val="1200"/>
              </a:spcAft>
            </a:pPr>
            <a:r>
              <a:rPr lang="en-US" sz="2900" i="1" dirty="0" smtClean="0"/>
              <a:t>Unique </a:t>
            </a:r>
            <a:r>
              <a:rPr lang="en-US" sz="2900" i="1" dirty="0"/>
              <a:t>Attributes</a:t>
            </a:r>
          </a:p>
          <a:p>
            <a:pPr>
              <a:lnSpc>
                <a:spcPct val="120000"/>
              </a:lnSpc>
              <a:spcBef>
                <a:spcPts val="0"/>
              </a:spcBef>
              <a:spcAft>
                <a:spcPts val="1200"/>
              </a:spcAft>
            </a:pPr>
            <a:r>
              <a:rPr lang="en-US" sz="2900" i="1" dirty="0"/>
              <a:t>Existing Data Models &amp; Exchanges</a:t>
            </a:r>
          </a:p>
          <a:p>
            <a:pPr>
              <a:lnSpc>
                <a:spcPct val="120000"/>
              </a:lnSpc>
              <a:spcBef>
                <a:spcPts val="0"/>
              </a:spcBef>
              <a:spcAft>
                <a:spcPts val="1200"/>
              </a:spcAft>
            </a:pPr>
            <a:r>
              <a:rPr lang="en-US" sz="2900" i="1" dirty="0"/>
              <a:t>Stakeholders &amp; Exchange </a:t>
            </a:r>
            <a:r>
              <a:rPr lang="en-US" sz="2900" i="1" dirty="0" smtClean="0"/>
              <a:t>Partners</a:t>
            </a:r>
            <a:endParaRPr lang="en-US" sz="2900" i="1" dirty="0"/>
          </a:p>
          <a:p>
            <a:pPr lvl="1">
              <a:lnSpc>
                <a:spcPct val="120000"/>
              </a:lnSpc>
              <a:spcBef>
                <a:spcPts val="0"/>
              </a:spcBef>
              <a:buFont typeface="Courier New"/>
              <a:buChar char="o"/>
            </a:pPr>
            <a:endParaRPr lang="en-US" sz="1400" dirty="0"/>
          </a:p>
        </p:txBody>
      </p:sp>
      <p:sp>
        <p:nvSpPr>
          <p:cNvPr id="2" name="Slide Number Placeholder 1"/>
          <p:cNvSpPr>
            <a:spLocks noGrp="1"/>
          </p:cNvSpPr>
          <p:nvPr>
            <p:ph type="sldNum" sz="quarter" idx="4"/>
          </p:nvPr>
        </p:nvSpPr>
        <p:spPr>
          <a:xfrm>
            <a:off x="3546442" y="6371822"/>
            <a:ext cx="2133600" cy="365125"/>
          </a:xfrm>
        </p:spPr>
        <p:txBody>
          <a:bodyPr/>
          <a:lstStyle/>
          <a:p>
            <a:fld id="{DE814A3B-586F-6741-A578-6A3C03C31D10}" type="slidenum">
              <a:rPr lang="en-US" smtClean="0"/>
              <a:pPr/>
              <a:t>18</a:t>
            </a:fld>
            <a:endParaRPr lang="en-US" dirty="0"/>
          </a:p>
        </p:txBody>
      </p:sp>
      <p:sp>
        <p:nvSpPr>
          <p:cNvPr id="8" name="Title 4"/>
          <p:cNvSpPr>
            <a:spLocks noGrp="1"/>
          </p:cNvSpPr>
          <p:nvPr>
            <p:ph type="title"/>
          </p:nvPr>
        </p:nvSpPr>
        <p:spPr>
          <a:xfrm>
            <a:off x="0" y="152400"/>
            <a:ext cx="9144000" cy="914400"/>
          </a:xfrm>
        </p:spPr>
        <p:txBody>
          <a:bodyPr/>
          <a:lstStyle/>
          <a:p>
            <a:r>
              <a:rPr lang="en-US" sz="2800" dirty="0" smtClean="0"/>
              <a:t>JOIN US</a:t>
            </a:r>
            <a:endParaRPr lang="en-US" sz="2800" dirty="0"/>
          </a:p>
        </p:txBody>
      </p:sp>
      <p:sp>
        <p:nvSpPr>
          <p:cNvPr id="6" name="TextBox 5"/>
          <p:cNvSpPr txBox="1"/>
          <p:nvPr/>
        </p:nvSpPr>
        <p:spPr>
          <a:xfrm>
            <a:off x="1295400" y="3886200"/>
            <a:ext cx="7086600" cy="2308324"/>
          </a:xfrm>
          <a:prstGeom prst="rect">
            <a:avLst/>
          </a:prstGeom>
          <a:noFill/>
        </p:spPr>
        <p:txBody>
          <a:bodyPr wrap="square" rtlCol="0">
            <a:spAutoFit/>
          </a:bodyPr>
          <a:lstStyle/>
          <a:p>
            <a:r>
              <a:rPr lang="en-US" sz="1600" b="1" dirty="0">
                <a:latin typeface="Arial" pitchFamily="34" charset="0"/>
                <a:cs typeface="Arial" pitchFamily="34" charset="0"/>
              </a:rPr>
              <a:t>For More Information on NIEM International Tiger Team, please </a:t>
            </a:r>
            <a:r>
              <a:rPr lang="en-US" sz="1600" b="1" dirty="0" smtClean="0">
                <a:latin typeface="Arial" pitchFamily="34" charset="0"/>
                <a:cs typeface="Arial" pitchFamily="34" charset="0"/>
              </a:rPr>
              <a:t>contact the International TT Co-Chairs:</a:t>
            </a:r>
          </a:p>
          <a:p>
            <a:endParaRPr lang="en-US" sz="1600" b="1" dirty="0"/>
          </a:p>
          <a:p>
            <a:r>
              <a:rPr lang="en-US" sz="1600" b="1" dirty="0"/>
              <a:t>Thomas Krul, Director, </a:t>
            </a:r>
            <a:r>
              <a:rPr lang="en-US" sz="1600" b="1" dirty="0" smtClean="0"/>
              <a:t>Public Safety Canada</a:t>
            </a:r>
            <a:endParaRPr lang="en-US" sz="1600" b="1" dirty="0"/>
          </a:p>
          <a:p>
            <a:r>
              <a:rPr lang="en-US" sz="1600" b="1" dirty="0">
                <a:hlinkClick r:id="rId3"/>
              </a:rPr>
              <a:t>thomas.krul@canada.ca</a:t>
            </a:r>
            <a:endParaRPr lang="en-US" sz="1600" b="1" dirty="0"/>
          </a:p>
          <a:p>
            <a:endParaRPr lang="en-US" sz="1600" b="1" dirty="0">
              <a:latin typeface="Arial" pitchFamily="34" charset="0"/>
              <a:cs typeface="Arial" pitchFamily="34" charset="0"/>
            </a:endParaRPr>
          </a:p>
          <a:p>
            <a:r>
              <a:rPr lang="en-US" sz="1600" b="1" dirty="0">
                <a:latin typeface="Arial" pitchFamily="34" charset="0"/>
                <a:cs typeface="Arial" pitchFamily="34" charset="0"/>
              </a:rPr>
              <a:t>Kamran Atri, </a:t>
            </a:r>
            <a:r>
              <a:rPr lang="en-US" sz="1600" b="1" dirty="0" smtClean="0"/>
              <a:t>Managing Director</a:t>
            </a:r>
            <a:endParaRPr lang="en-US" sz="1600" b="1" dirty="0">
              <a:latin typeface="Arial" pitchFamily="34" charset="0"/>
              <a:cs typeface="Arial" pitchFamily="34" charset="0"/>
            </a:endParaRPr>
          </a:p>
          <a:p>
            <a:r>
              <a:rPr lang="en-US" sz="1600" b="1" dirty="0"/>
              <a:t>NIEM Business Architecture Committee (NBAC) Co-Chair</a:t>
            </a:r>
          </a:p>
          <a:p>
            <a:r>
              <a:rPr lang="en-US" sz="1600" b="1" dirty="0" smtClean="0">
                <a:hlinkClick r:id="rId3"/>
              </a:rPr>
              <a:t>katri@A4SAFE.COM</a:t>
            </a:r>
            <a:endParaRPr lang="en-US" sz="1600" b="1" dirty="0" smtClean="0"/>
          </a:p>
        </p:txBody>
      </p:sp>
    </p:spTree>
    <p:extLst>
      <p:ext uri="{BB962C8B-B14F-4D97-AF65-F5344CB8AC3E}">
        <p14:creationId xmlns:p14="http://schemas.microsoft.com/office/powerpoint/2010/main" val="358561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3103040" y="761999"/>
            <a:ext cx="5638800" cy="5730875"/>
          </a:xfrm>
        </p:spPr>
        <p:txBody>
          <a:bodyPr/>
          <a:lstStyle/>
          <a:p>
            <a:pPr marL="0" indent="0" algn="just">
              <a:buNone/>
            </a:pPr>
            <a:r>
              <a:rPr lang="en-US" sz="2000" dirty="0">
                <a:solidFill>
                  <a:schemeClr val="tx1"/>
                </a:solidFill>
              </a:rPr>
              <a:t>The </a:t>
            </a:r>
            <a:r>
              <a:rPr lang="en-US" sz="2000" b="1" dirty="0" smtClean="0">
                <a:solidFill>
                  <a:schemeClr val="tx1"/>
                </a:solidFill>
              </a:rPr>
              <a:t>NBAC International </a:t>
            </a:r>
            <a:r>
              <a:rPr lang="en-US" sz="2000" b="1" dirty="0">
                <a:solidFill>
                  <a:schemeClr val="tx1"/>
                </a:solidFill>
              </a:rPr>
              <a:t>Tiger Team </a:t>
            </a:r>
            <a:r>
              <a:rPr lang="en-US" sz="2000" dirty="0" smtClean="0">
                <a:solidFill>
                  <a:schemeClr val="tx1"/>
                </a:solidFill>
              </a:rPr>
              <a:t>launched </a:t>
            </a:r>
            <a:r>
              <a:rPr lang="en-US" sz="2000" dirty="0">
                <a:solidFill>
                  <a:schemeClr val="tx1"/>
                </a:solidFill>
              </a:rPr>
              <a:t>in late 2016 </a:t>
            </a:r>
            <a:r>
              <a:rPr lang="en-US" sz="2000" dirty="0" smtClean="0">
                <a:solidFill>
                  <a:schemeClr val="tx1"/>
                </a:solidFill>
              </a:rPr>
              <a:t>with an overarching goal </a:t>
            </a:r>
            <a:r>
              <a:rPr lang="en-US" sz="2000" dirty="0">
                <a:solidFill>
                  <a:schemeClr val="tx1"/>
                </a:solidFill>
              </a:rPr>
              <a:t>of expanding the utility of NIEM </a:t>
            </a:r>
            <a:r>
              <a:rPr lang="en-US" sz="2000" dirty="0" smtClean="0">
                <a:solidFill>
                  <a:schemeClr val="tx1"/>
                </a:solidFill>
              </a:rPr>
              <a:t>Program to a larger global audience. </a:t>
            </a:r>
          </a:p>
          <a:p>
            <a:pPr marL="0" indent="0" algn="just">
              <a:buNone/>
            </a:pPr>
            <a:endParaRPr lang="en-US" sz="2000" dirty="0" smtClean="0">
              <a:solidFill>
                <a:schemeClr val="tx1"/>
              </a:solidFill>
            </a:endParaRPr>
          </a:p>
          <a:p>
            <a:pPr marL="0" indent="0" algn="just">
              <a:buNone/>
            </a:pPr>
            <a:r>
              <a:rPr lang="en-US" sz="1800" b="1" u="sng" dirty="0" smtClean="0">
                <a:solidFill>
                  <a:schemeClr val="tx1"/>
                </a:solidFill>
              </a:rPr>
              <a:t>2016-2017</a:t>
            </a:r>
          </a:p>
          <a:p>
            <a:pPr algn="just"/>
            <a:r>
              <a:rPr lang="en-US" sz="1800" dirty="0" smtClean="0">
                <a:solidFill>
                  <a:schemeClr val="tx1"/>
                </a:solidFill>
              </a:rPr>
              <a:t>Refinements to US-centric terms/definitions in Core</a:t>
            </a:r>
          </a:p>
          <a:p>
            <a:pPr algn="just"/>
            <a:r>
              <a:rPr lang="en-US" sz="1800" dirty="0" smtClean="0">
                <a:solidFill>
                  <a:schemeClr val="tx1"/>
                </a:solidFill>
              </a:rPr>
              <a:t>4.0 and 4.1 inputs to both core and domain models</a:t>
            </a:r>
          </a:p>
          <a:p>
            <a:pPr algn="just"/>
            <a:r>
              <a:rPr lang="en-US" sz="1800" dirty="0" smtClean="0">
                <a:solidFill>
                  <a:schemeClr val="tx1"/>
                </a:solidFill>
              </a:rPr>
              <a:t>2017 F2F Alignment / NTAC Issue Review</a:t>
            </a:r>
          </a:p>
          <a:p>
            <a:pPr marL="0" indent="0" algn="just">
              <a:buNone/>
            </a:pPr>
            <a:endParaRPr lang="en-US" sz="1800" dirty="0">
              <a:solidFill>
                <a:schemeClr val="tx1"/>
              </a:solidFill>
            </a:endParaRPr>
          </a:p>
          <a:p>
            <a:pPr marL="0" indent="0" algn="just">
              <a:buNone/>
            </a:pPr>
            <a:r>
              <a:rPr lang="en-US" sz="1800" b="1" u="sng" dirty="0" smtClean="0">
                <a:solidFill>
                  <a:schemeClr val="tx1"/>
                </a:solidFill>
              </a:rPr>
              <a:t>2018-2019</a:t>
            </a:r>
            <a:r>
              <a:rPr lang="en-US" sz="1800" dirty="0" smtClean="0">
                <a:solidFill>
                  <a:schemeClr val="tx1"/>
                </a:solidFill>
              </a:rPr>
              <a:t> </a:t>
            </a:r>
          </a:p>
          <a:p>
            <a:pPr algn="just"/>
            <a:r>
              <a:rPr lang="en-US" sz="1800" dirty="0">
                <a:solidFill>
                  <a:schemeClr val="tx1"/>
                </a:solidFill>
              </a:rPr>
              <a:t>K</a:t>
            </a:r>
            <a:r>
              <a:rPr lang="en-US" sz="1800" dirty="0" smtClean="0">
                <a:solidFill>
                  <a:schemeClr val="tx1"/>
                </a:solidFill>
              </a:rPr>
              <a:t>ick-off May 2018</a:t>
            </a:r>
          </a:p>
          <a:p>
            <a:pPr algn="just"/>
            <a:r>
              <a:rPr lang="en-US" sz="1800" dirty="0" smtClean="0">
                <a:solidFill>
                  <a:schemeClr val="tx1"/>
                </a:solidFill>
              </a:rPr>
              <a:t>Initiate translation effort (Canada)</a:t>
            </a:r>
          </a:p>
          <a:p>
            <a:pPr algn="just"/>
            <a:r>
              <a:rPr lang="en-US" sz="1800" dirty="0" smtClean="0">
                <a:solidFill>
                  <a:schemeClr val="tx1"/>
                </a:solidFill>
              </a:rPr>
              <a:t>Continued attribute identification (300+ global operations)</a:t>
            </a:r>
          </a:p>
          <a:p>
            <a:pPr algn="just"/>
            <a:endParaRPr lang="en-US" sz="1800" dirty="0" smtClean="0">
              <a:solidFill>
                <a:schemeClr val="tx1"/>
              </a:solidFill>
            </a:endParaRPr>
          </a:p>
          <a:p>
            <a:pPr algn="just"/>
            <a:r>
              <a:rPr lang="en-US" sz="1800" dirty="0" smtClean="0">
                <a:solidFill>
                  <a:schemeClr val="tx1"/>
                </a:solidFill>
              </a:rPr>
              <a:t>Design concepts, governance, and impacts on model architecture  and engineering</a:t>
            </a:r>
          </a:p>
          <a:p>
            <a:pPr marL="0" indent="0" algn="just">
              <a:buNone/>
            </a:pPr>
            <a:endParaRPr lang="en-US" sz="1400" dirty="0">
              <a:solidFill>
                <a:schemeClr val="tx1"/>
              </a:solidFill>
            </a:endParaRPr>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a:xfrm>
            <a:off x="2720130" y="152400"/>
            <a:ext cx="6423870" cy="914400"/>
          </a:xfrm>
        </p:spPr>
        <p:txBody>
          <a:bodyPr/>
          <a:lstStyle/>
          <a:p>
            <a:r>
              <a:rPr lang="en-US" dirty="0" smtClean="0"/>
              <a:t>BACKGROUND</a:t>
            </a:r>
            <a:endParaRPr lang="en-US" dirty="0"/>
          </a:p>
        </p:txBody>
      </p:sp>
      <p:sp>
        <p:nvSpPr>
          <p:cNvPr id="7" name="Slide Number Placeholder 3">
            <a:extLst>
              <a:ext uri="{FF2B5EF4-FFF2-40B4-BE49-F238E27FC236}">
                <a16:creationId xmlns:a16="http://schemas.microsoft.com/office/drawing/2014/main" id="{C753D0DF-B90D-4AD5-8C39-618CA05C40FF}"/>
              </a:ext>
            </a:extLst>
          </p:cNvPr>
          <p:cNvSpPr>
            <a:spLocks noGrp="1"/>
          </p:cNvSpPr>
          <p:nvPr>
            <p:ph type="sldNum" sz="quarter" idx="12"/>
          </p:nvPr>
        </p:nvSpPr>
        <p:spPr>
          <a:xfrm>
            <a:off x="3505200" y="6492875"/>
            <a:ext cx="2133600" cy="365125"/>
          </a:xfrm>
        </p:spPr>
        <p:txBody>
          <a:bodyPr/>
          <a:lstStyle/>
          <a:p>
            <a:fld id="{7209025A-EA80-164B-A95B-D8212A632042}" type="slidenum">
              <a:rPr lang="en-US" smtClean="0"/>
              <a:pPr/>
              <a:t>2</a:t>
            </a:fld>
            <a:endParaRPr lang="en-US" dirty="0"/>
          </a:p>
        </p:txBody>
      </p:sp>
      <p:pic>
        <p:nvPicPr>
          <p:cNvPr id="2" name="Picture 1"/>
          <p:cNvPicPr>
            <a:picLocks noChangeAspect="1"/>
          </p:cNvPicPr>
          <p:nvPr/>
        </p:nvPicPr>
        <p:blipFill rotWithShape="1">
          <a:blip r:embed="rId3"/>
          <a:srcRect t="21507" b="14370"/>
          <a:stretch/>
        </p:blipFill>
        <p:spPr>
          <a:xfrm rot="5400000">
            <a:off x="-2068935" y="2068935"/>
            <a:ext cx="6858000" cy="2720129"/>
          </a:xfrm>
          <a:prstGeom prst="rect">
            <a:avLst/>
          </a:prstGeom>
        </p:spPr>
      </p:pic>
    </p:spTree>
    <p:extLst>
      <p:ext uri="{BB962C8B-B14F-4D97-AF65-F5344CB8AC3E}">
        <p14:creationId xmlns:p14="http://schemas.microsoft.com/office/powerpoint/2010/main" val="149568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457200" y="1951037"/>
            <a:ext cx="8229600" cy="4724400"/>
          </a:xfrm>
        </p:spPr>
        <p:txBody>
          <a:bodyPr/>
          <a:lstStyle/>
          <a:p>
            <a:pPr>
              <a:buFont typeface="+mj-lt"/>
              <a:buAutoNum type="arabicPeriod"/>
            </a:pPr>
            <a:r>
              <a:rPr lang="en-US" sz="1400" b="1" dirty="0" smtClean="0"/>
              <a:t>Data Model Management</a:t>
            </a:r>
            <a:r>
              <a:rPr lang="en-US" sz="1400" dirty="0" smtClean="0"/>
              <a:t> </a:t>
            </a:r>
            <a:r>
              <a:rPr lang="en-US" sz="1400" dirty="0"/>
              <a:t>– </a:t>
            </a:r>
            <a:r>
              <a:rPr lang="en-US" sz="1400" dirty="0" smtClean="0"/>
              <a:t>The earliest and still central priority of the tiger team was the review and alignment of both Core and Domain data models with a more International Program focus. This will continue with the identification and review of existing, new or emerging data sets, exchange models, IEPDs or other attribute sources that may yield new, unique attributes that support international exchange. </a:t>
            </a:r>
            <a:endParaRPr lang="en-US" sz="1400" dirty="0"/>
          </a:p>
          <a:p>
            <a:pPr>
              <a:buFont typeface="+mj-lt"/>
              <a:buAutoNum type="arabicPeriod"/>
            </a:pPr>
            <a:endParaRPr lang="en-US" sz="1400" dirty="0"/>
          </a:p>
          <a:p>
            <a:pPr>
              <a:buFont typeface="+mj-lt"/>
              <a:buAutoNum type="arabicPeriod"/>
            </a:pPr>
            <a:r>
              <a:rPr lang="en-US" sz="1400" b="1" dirty="0" smtClean="0"/>
              <a:t>Translation (Pilot Projects)</a:t>
            </a:r>
            <a:r>
              <a:rPr lang="en-US" sz="1400" dirty="0" smtClean="0"/>
              <a:t> </a:t>
            </a:r>
            <a:r>
              <a:rPr lang="en-US" sz="1400" dirty="0"/>
              <a:t>– </a:t>
            </a:r>
            <a:r>
              <a:rPr lang="en-US" sz="1400" dirty="0" smtClean="0"/>
              <a:t>Canada’s early translation efforts have kicked off an exciting phase for the NIEM Program that will continue to build upon incremental results. Working with NTAC, the tiger team will seek to develop a step-by-step process roadmap for best practices translation efforts that country users can easily adapt to their own translation requirements</a:t>
            </a:r>
          </a:p>
          <a:p>
            <a:pPr>
              <a:buFont typeface="+mj-lt"/>
              <a:buAutoNum type="arabicPeriod"/>
            </a:pPr>
            <a:endParaRPr lang="en-US" sz="1400" dirty="0" smtClean="0"/>
          </a:p>
          <a:p>
            <a:pPr>
              <a:buFont typeface="+mj-lt"/>
              <a:buAutoNum type="arabicPeriod"/>
            </a:pPr>
            <a:r>
              <a:rPr lang="en-US" sz="1400" b="1" dirty="0" smtClean="0"/>
              <a:t>Emerging Priorities</a:t>
            </a:r>
            <a:r>
              <a:rPr lang="en-US" sz="1400" dirty="0" smtClean="0"/>
              <a:t> </a:t>
            </a:r>
            <a:r>
              <a:rPr lang="en-US" sz="1400" dirty="0"/>
              <a:t>– </a:t>
            </a:r>
            <a:r>
              <a:rPr lang="en-US" sz="1400" dirty="0" smtClean="0"/>
              <a:t>This is a community efforts and we are open to new topics, ideas and project areas that support making NIEM more accessible, useful and connected for the International user community. Topics can be put forth during our recurring meetings or between sessions by directly contacting tiger team co-chairs.</a:t>
            </a:r>
            <a:endParaRPr lang="en-US" dirty="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12"/>
          </p:nvPr>
        </p:nvSpPr>
        <p:spPr/>
        <p:txBody>
          <a:bodyPr/>
          <a:lstStyle/>
          <a:p>
            <a:fld id="{7209025A-EA80-164B-A95B-D8212A632042}" type="slidenum">
              <a:rPr lang="en-US" smtClean="0"/>
              <a:pPr/>
              <a:t>3</a:t>
            </a:fld>
            <a:endParaRPr lang="en-US" dirty="0"/>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2018 FOCUS AREAS</a:t>
            </a:r>
            <a:endParaRPr lang="en-US" dirty="0"/>
          </a:p>
        </p:txBody>
      </p:sp>
      <p:pic>
        <p:nvPicPr>
          <p:cNvPr id="3" name="Picture 2"/>
          <p:cNvPicPr>
            <a:picLocks noChangeAspect="1"/>
          </p:cNvPicPr>
          <p:nvPr/>
        </p:nvPicPr>
        <p:blipFill>
          <a:blip r:embed="rId2">
            <a:alphaModFix/>
          </a:blip>
          <a:stretch>
            <a:fillRect/>
          </a:stretch>
        </p:blipFill>
        <p:spPr>
          <a:xfrm>
            <a:off x="2114550" y="762000"/>
            <a:ext cx="4914900" cy="1447800"/>
          </a:xfrm>
          <a:prstGeom prst="rect">
            <a:avLst/>
          </a:prstGeom>
        </p:spPr>
      </p:pic>
    </p:spTree>
    <p:extLst>
      <p:ext uri="{BB962C8B-B14F-4D97-AF65-F5344CB8AC3E}">
        <p14:creationId xmlns:p14="http://schemas.microsoft.com/office/powerpoint/2010/main" val="165878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142" t="8108" r="5053" b="13513"/>
          <a:stretch/>
        </p:blipFill>
        <p:spPr>
          <a:xfrm>
            <a:off x="5906410" y="2514600"/>
            <a:ext cx="2725793" cy="1882095"/>
          </a:xfrm>
          <a:prstGeom prst="rect">
            <a:avLst/>
          </a:prstGeom>
        </p:spPr>
      </p:pic>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402603" y="609600"/>
            <a:ext cx="8229600" cy="4983163"/>
          </a:xfrm>
        </p:spPr>
        <p:txBody>
          <a:bodyPr/>
          <a:lstStyle/>
          <a:p>
            <a:pPr>
              <a:buFont typeface="+mj-lt"/>
              <a:buAutoNum type="arabicPeriod"/>
            </a:pPr>
            <a:endParaRPr lang="en-US" dirty="0"/>
          </a:p>
          <a:p>
            <a:pPr marL="0" indent="0">
              <a:buNone/>
            </a:pPr>
            <a:r>
              <a:rPr lang="en-US" b="1" dirty="0" smtClean="0"/>
              <a:t>Data Model Management</a:t>
            </a:r>
            <a:r>
              <a:rPr lang="en-US" dirty="0" smtClean="0"/>
              <a:t> </a:t>
            </a:r>
            <a:r>
              <a:rPr lang="en-US" dirty="0"/>
              <a:t>– </a:t>
            </a:r>
            <a:r>
              <a:rPr lang="en-US" dirty="0" smtClean="0"/>
              <a:t>The earliest and still central priority of the tiger team was the review and alignment of both Core and Domain data models with a more International Program focus. This will continue with the identification and review of existing, new or emerging data sets, exchange models, IEPDs or other attribute sources that may yield new, unique attributes that support international exchange. </a:t>
            </a:r>
          </a:p>
          <a:p>
            <a:pPr marL="0" indent="0">
              <a:buNone/>
            </a:pPr>
            <a:endParaRPr lang="en-US" dirty="0" smtClean="0"/>
          </a:p>
          <a:p>
            <a:r>
              <a:rPr lang="en-US" dirty="0" smtClean="0"/>
              <a:t>Attribute Identification </a:t>
            </a:r>
          </a:p>
          <a:p>
            <a:pPr lvl="1"/>
            <a:r>
              <a:rPr lang="en-US" dirty="0" smtClean="0"/>
              <a:t>Stakeholder Engagement</a:t>
            </a:r>
          </a:p>
          <a:p>
            <a:pPr lvl="1"/>
            <a:r>
              <a:rPr lang="en-US" dirty="0" smtClean="0"/>
              <a:t>Future Business Direction</a:t>
            </a:r>
            <a:endParaRPr lang="en-US" dirty="0"/>
          </a:p>
          <a:p>
            <a:pPr>
              <a:buFont typeface="+mj-lt"/>
              <a:buAutoNum type="arabicPeriod"/>
            </a:pPr>
            <a:endParaRPr lang="en-US" dirty="0" smtClean="0"/>
          </a:p>
          <a:p>
            <a:r>
              <a:rPr lang="en-US" dirty="0" smtClean="0"/>
              <a:t>Review, Mapping and Harmonization</a:t>
            </a:r>
          </a:p>
          <a:p>
            <a:pPr lvl="1"/>
            <a:r>
              <a:rPr lang="en-US" dirty="0" smtClean="0"/>
              <a:t>Cross Domain Consideration</a:t>
            </a:r>
          </a:p>
          <a:p>
            <a:pPr lvl="1"/>
            <a:r>
              <a:rPr lang="en-US" dirty="0" smtClean="0"/>
              <a:t>Alignment with GTRI and release process</a:t>
            </a:r>
            <a:endParaRPr lang="en-US" dirty="0"/>
          </a:p>
          <a:p>
            <a:pPr>
              <a:buFont typeface="+mj-lt"/>
              <a:buAutoNum type="arabicPeriod"/>
            </a:pPr>
            <a:endParaRPr lang="en-US" dirty="0" smtClean="0"/>
          </a:p>
          <a:p>
            <a:pPr>
              <a:buFont typeface="+mj-lt"/>
              <a:buAutoNum type="arabicPeriod"/>
            </a:pPr>
            <a:endParaRPr lang="en-US" dirty="0"/>
          </a:p>
          <a:p>
            <a:pPr marL="0" indent="0">
              <a:buNone/>
            </a:pPr>
            <a:r>
              <a:rPr lang="en-US" dirty="0" smtClean="0"/>
              <a:t>Initial </a:t>
            </a:r>
            <a:r>
              <a:rPr lang="en-US" b="1" dirty="0" smtClean="0"/>
              <a:t>2018 effort </a:t>
            </a:r>
            <a:r>
              <a:rPr lang="en-US" dirty="0" smtClean="0"/>
              <a:t>has yielded 200-250 new to NIEM attributes with global operational scope. GTRI initial review conducted, packaging underway for formal submission and review and inclusion in NIEM 4.2 release (with International tag)</a:t>
            </a:r>
            <a:endParaRPr lang="en-US" dirty="0">
              <a:solidFill>
                <a:srgbClr val="00B0F0"/>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DATA MODEL MANAGEMENT</a:t>
            </a:r>
            <a:endParaRPr lang="en-US" dirty="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4"/>
          </p:nvPr>
        </p:nvSpPr>
        <p:spPr/>
        <p:txBody>
          <a:bodyPr/>
          <a:lstStyle/>
          <a:p>
            <a:fld id="{7209025A-EA80-164B-A95B-D8212A632042}" type="slidenum">
              <a:rPr lang="en-US" smtClean="0"/>
              <a:pPr/>
              <a:t>4</a:t>
            </a:fld>
            <a:endParaRPr lang="en-US" dirty="0"/>
          </a:p>
        </p:txBody>
      </p:sp>
    </p:spTree>
    <p:extLst>
      <p:ext uri="{BB962C8B-B14F-4D97-AF65-F5344CB8AC3E}">
        <p14:creationId xmlns:p14="http://schemas.microsoft.com/office/powerpoint/2010/main" val="40464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a:xfrm>
            <a:off x="2888384" y="3175000"/>
            <a:ext cx="5867400" cy="914400"/>
          </a:xfrm>
        </p:spPr>
        <p:txBody>
          <a:bodyPr/>
          <a:lstStyle/>
          <a:p>
            <a:r>
              <a:rPr lang="en-US" dirty="0" smtClean="0"/>
              <a:t>PRACTICAL APPLICATION :</a:t>
            </a:r>
            <a:endParaRPr lang="en-US" dirty="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4"/>
          </p:nvPr>
        </p:nvSpPr>
        <p:spPr/>
        <p:txBody>
          <a:bodyPr/>
          <a:lstStyle/>
          <a:p>
            <a:fld id="{7209025A-EA80-164B-A95B-D8212A632042}" type="slidenum">
              <a:rPr lang="en-US" smtClean="0"/>
              <a:pPr/>
              <a:t>5</a:t>
            </a:fld>
            <a:endParaRPr lang="en-US" dirty="0"/>
          </a:p>
        </p:txBody>
      </p:sp>
      <p:sp>
        <p:nvSpPr>
          <p:cNvPr id="8" name="Right Arrow 7"/>
          <p:cNvSpPr/>
          <p:nvPr/>
        </p:nvSpPr>
        <p:spPr>
          <a:xfrm>
            <a:off x="2286000" y="3733800"/>
            <a:ext cx="6150842" cy="517236"/>
          </a:xfrm>
          <a:prstGeom prst="right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69384" y="4251036"/>
            <a:ext cx="1883849" cy="400110"/>
          </a:xfrm>
          <a:prstGeom prst="rect">
            <a:avLst/>
          </a:prstGeom>
          <a:noFill/>
        </p:spPr>
        <p:txBody>
          <a:bodyPr wrap="none" rtlCol="0">
            <a:spAutoFit/>
          </a:bodyPr>
          <a:lstStyle/>
          <a:p>
            <a:r>
              <a:rPr lang="en-US" sz="2000" dirty="0"/>
              <a:t>Nikolay Lipskiy</a:t>
            </a:r>
            <a:endParaRPr lang="en-US" sz="2000" b="1" dirty="0" smtClean="0"/>
          </a:p>
        </p:txBody>
      </p:sp>
      <p:sp>
        <p:nvSpPr>
          <p:cNvPr id="10" name="Rectangle 9"/>
          <p:cNvSpPr/>
          <p:nvPr/>
        </p:nvSpPr>
        <p:spPr>
          <a:xfrm>
            <a:off x="3354342" y="4596245"/>
            <a:ext cx="1713931" cy="369332"/>
          </a:xfrm>
          <a:prstGeom prst="rect">
            <a:avLst/>
          </a:prstGeom>
        </p:spPr>
        <p:txBody>
          <a:bodyPr wrap="none">
            <a:spAutoFit/>
          </a:bodyPr>
          <a:lstStyle/>
          <a:p>
            <a:r>
              <a:rPr lang="en-US" dirty="0">
                <a:solidFill>
                  <a:srgbClr val="1155CC"/>
                </a:solidFill>
                <a:hlinkClick r:id="rId2"/>
              </a:rPr>
              <a:t>dgz1@cdc.gov</a:t>
            </a:r>
            <a:endParaRPr lang="en-US" dirty="0"/>
          </a:p>
        </p:txBody>
      </p:sp>
      <p:pic>
        <p:nvPicPr>
          <p:cNvPr id="3074" name="Picture 2" descr="Image result for c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2093"/>
            <a:ext cx="3635118" cy="266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9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a:xfrm>
            <a:off x="19235" y="51614"/>
            <a:ext cx="9144000" cy="914400"/>
          </a:xfrm>
        </p:spPr>
        <p:txBody>
          <a:bodyPr/>
          <a:lstStyle/>
          <a:p>
            <a:r>
              <a:rPr lang="en-US" dirty="0" smtClean="0"/>
              <a:t>PRACTICAL APPLICATION - CDC</a:t>
            </a:r>
            <a:endParaRPr lang="en-US" dirty="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4"/>
          </p:nvPr>
        </p:nvSpPr>
        <p:spPr/>
        <p:txBody>
          <a:bodyPr/>
          <a:lstStyle/>
          <a:p>
            <a:fld id="{7209025A-EA80-164B-A95B-D8212A632042}" type="slidenum">
              <a:rPr lang="en-US" smtClean="0"/>
              <a:pPr/>
              <a:t>6</a:t>
            </a:fld>
            <a:endParaRPr lang="en-US" dirty="0"/>
          </a:p>
        </p:txBody>
      </p:sp>
      <p:pic>
        <p:nvPicPr>
          <p:cNvPr id="2" name="Picture 1"/>
          <p:cNvPicPr>
            <a:picLocks noChangeAspect="1"/>
          </p:cNvPicPr>
          <p:nvPr/>
        </p:nvPicPr>
        <p:blipFill>
          <a:blip r:embed="rId2"/>
          <a:stretch>
            <a:fillRect/>
          </a:stretch>
        </p:blipFill>
        <p:spPr>
          <a:xfrm>
            <a:off x="418661" y="1833732"/>
            <a:ext cx="4443412" cy="1536054"/>
          </a:xfrm>
          <a:prstGeom prst="rect">
            <a:avLst/>
          </a:prstGeom>
        </p:spPr>
      </p:pic>
      <p:sp>
        <p:nvSpPr>
          <p:cNvPr id="13" name="TextBox 12"/>
          <p:cNvSpPr txBox="1"/>
          <p:nvPr/>
        </p:nvSpPr>
        <p:spPr>
          <a:xfrm>
            <a:off x="381000" y="762000"/>
            <a:ext cx="8382000" cy="923330"/>
          </a:xfrm>
          <a:prstGeom prst="rect">
            <a:avLst/>
          </a:prstGeom>
          <a:noFill/>
        </p:spPr>
        <p:txBody>
          <a:bodyPr wrap="square" rtlCol="0">
            <a:spAutoFit/>
          </a:bodyPr>
          <a:lstStyle/>
          <a:p>
            <a:r>
              <a:rPr lang="en-US" b="1" dirty="0">
                <a:solidFill>
                  <a:srgbClr val="0085BB"/>
                </a:solidFill>
              </a:rPr>
              <a:t>Global Data Model Rationalization and </a:t>
            </a:r>
            <a:r>
              <a:rPr lang="en-US" b="1" dirty="0" smtClean="0">
                <a:solidFill>
                  <a:srgbClr val="0085BB"/>
                </a:solidFill>
              </a:rPr>
              <a:t>Alignment – CDC PH Emergency Operations Center</a:t>
            </a:r>
            <a:endParaRPr lang="en-US" b="1" dirty="0">
              <a:solidFill>
                <a:srgbClr val="0085BB"/>
              </a:solidFill>
            </a:endParaRPr>
          </a:p>
          <a:p>
            <a:endParaRPr lang="en-US" b="1" dirty="0" smtClean="0">
              <a:latin typeface="Arial" pitchFamily="34" charset="0"/>
              <a:cs typeface="Arial" pitchFamily="34" charset="0"/>
            </a:endParaRPr>
          </a:p>
        </p:txBody>
      </p:sp>
      <p:sp>
        <p:nvSpPr>
          <p:cNvPr id="14" name="TextBox 13"/>
          <p:cNvSpPr txBox="1"/>
          <p:nvPr/>
        </p:nvSpPr>
        <p:spPr>
          <a:xfrm>
            <a:off x="4953000" y="1447800"/>
            <a:ext cx="3810000" cy="2292935"/>
          </a:xfrm>
          <a:prstGeom prst="rect">
            <a:avLst/>
          </a:prstGeom>
          <a:noFill/>
        </p:spPr>
        <p:txBody>
          <a:bodyPr wrap="square" rtlCol="0">
            <a:spAutoFit/>
          </a:bodyPr>
          <a:lstStyle/>
          <a:p>
            <a:pPr marL="285750" indent="-285750">
              <a:buFont typeface="Arial" panose="020B0604020202020204" pitchFamily="34" charset="0"/>
              <a:buChar char="•"/>
            </a:pPr>
            <a:r>
              <a:rPr lang="en-US" sz="1100" b="1" dirty="0" smtClean="0"/>
              <a:t>USA Centers for Disease Control and Preventions (CDC) is </a:t>
            </a:r>
            <a:r>
              <a:rPr lang="en-US" sz="1100" b="1" dirty="0"/>
              <a:t>currently working with countries around the globe to help meet the goals of the </a:t>
            </a:r>
            <a:r>
              <a:rPr lang="en-US" sz="1100" b="1" dirty="0" smtClean="0"/>
              <a:t>International Health Regulations (IHR). </a:t>
            </a:r>
          </a:p>
          <a:p>
            <a:pPr marL="285750" indent="-285750">
              <a:buFont typeface="Arial" panose="020B0604020202020204" pitchFamily="34" charset="0"/>
              <a:buChar char="•"/>
            </a:pPr>
            <a:r>
              <a:rPr lang="en-US" sz="1100" b="1" dirty="0" smtClean="0"/>
              <a:t>CDC’s </a:t>
            </a:r>
            <a:r>
              <a:rPr lang="en-US" sz="1100" b="1" dirty="0"/>
              <a:t>global programs address over 400 diseases, health threats, and conditions that are major causes of death, disease, and disability</a:t>
            </a:r>
            <a:r>
              <a:rPr lang="en-US" sz="1100" b="1" dirty="0" smtClean="0"/>
              <a:t>.</a:t>
            </a:r>
          </a:p>
          <a:p>
            <a:pPr marL="285750" indent="-285750">
              <a:buFont typeface="Arial" panose="020B0604020202020204" pitchFamily="34" charset="0"/>
              <a:buChar char="•"/>
            </a:pPr>
            <a:r>
              <a:rPr lang="en-US" sz="1100" b="1" dirty="0"/>
              <a:t>The CDC </a:t>
            </a:r>
            <a:r>
              <a:rPr lang="en-US" sz="1100" b="1" dirty="0" smtClean="0"/>
              <a:t>Public Health Emergency </a:t>
            </a:r>
            <a:r>
              <a:rPr lang="en-US" sz="1100" b="1" dirty="0"/>
              <a:t>Operations Center </a:t>
            </a:r>
            <a:r>
              <a:rPr lang="en-US" sz="1100" b="1" dirty="0" smtClean="0"/>
              <a:t>(PH EOC)– </a:t>
            </a:r>
            <a:r>
              <a:rPr lang="en-US" sz="1100" b="1" dirty="0"/>
              <a:t>a place where highly trained experts monitor information, prepare for known (and unknown) public health events, and gather in the event of an emergency to exchange information and make decisions quickly.</a:t>
            </a:r>
            <a:endParaRPr lang="en-US" sz="1100" b="1" dirty="0" smtClean="0"/>
          </a:p>
        </p:txBody>
      </p:sp>
      <p:pic>
        <p:nvPicPr>
          <p:cNvPr id="15" name="Picture 14"/>
          <p:cNvPicPr>
            <a:picLocks noChangeAspect="1"/>
          </p:cNvPicPr>
          <p:nvPr/>
        </p:nvPicPr>
        <p:blipFill>
          <a:blip r:embed="rId3"/>
          <a:stretch>
            <a:fillRect/>
          </a:stretch>
        </p:blipFill>
        <p:spPr>
          <a:xfrm>
            <a:off x="228600" y="3781178"/>
            <a:ext cx="4463969" cy="2306952"/>
          </a:xfrm>
          <a:prstGeom prst="rect">
            <a:avLst/>
          </a:prstGeom>
        </p:spPr>
      </p:pic>
      <p:sp>
        <p:nvSpPr>
          <p:cNvPr id="16" name="TextBox 15"/>
          <p:cNvSpPr txBox="1"/>
          <p:nvPr/>
        </p:nvSpPr>
        <p:spPr>
          <a:xfrm>
            <a:off x="4977414" y="3915290"/>
            <a:ext cx="3810000" cy="2631490"/>
          </a:xfrm>
          <a:prstGeom prst="rect">
            <a:avLst/>
          </a:prstGeom>
          <a:noFill/>
        </p:spPr>
        <p:txBody>
          <a:bodyPr wrap="square" rtlCol="0">
            <a:spAutoFit/>
          </a:bodyPr>
          <a:lstStyle/>
          <a:p>
            <a:pPr marL="285750" indent="-285750">
              <a:buFont typeface="Arial" panose="020B0604020202020204" pitchFamily="34" charset="0"/>
              <a:buChar char="•"/>
            </a:pPr>
            <a:r>
              <a:rPr lang="en-US" sz="1100" b="1" dirty="0" smtClean="0">
                <a:latin typeface="+mn-lt"/>
              </a:rPr>
              <a:t>CDC PH EOC collect information from international and national collaborators for developing PH Situational Awareness (SA) and leading PH emergency preparedness operations</a:t>
            </a:r>
          </a:p>
          <a:p>
            <a:pPr marL="285750" indent="-285750">
              <a:buFont typeface="Arial" panose="020B0604020202020204" pitchFamily="34" charset="0"/>
              <a:buChar char="•"/>
            </a:pPr>
            <a:r>
              <a:rPr lang="en-US" sz="1100" b="1" dirty="0" smtClean="0">
                <a:latin typeface="+mn-lt"/>
              </a:rPr>
              <a:t>In order to act fast and efficient the CDC PH EOC develops tools and solutions for information management that allow to succeed in working with Big Data.</a:t>
            </a:r>
          </a:p>
          <a:p>
            <a:pPr marL="285750" indent="-285750">
              <a:buFont typeface="Arial" panose="020B0604020202020204" pitchFamily="34" charset="0"/>
              <a:buChar char="•"/>
            </a:pPr>
            <a:r>
              <a:rPr lang="en-US" sz="1100" b="1" dirty="0" smtClean="0">
                <a:latin typeface="+mn-lt"/>
              </a:rPr>
              <a:t>The one of the applied solutions for data management and utilization is development of the PH </a:t>
            </a:r>
            <a:r>
              <a:rPr lang="en-US" sz="1100" b="1" dirty="0">
                <a:latin typeface="+mn-lt"/>
              </a:rPr>
              <a:t>Emergency Preparedness and Response Common Information Exchange Reference Model (CIERM</a:t>
            </a:r>
            <a:r>
              <a:rPr lang="en-US" sz="1100" b="1" dirty="0" smtClean="0">
                <a:latin typeface="+mn-lt"/>
              </a:rPr>
              <a:t>) and it’s alignment with global and national data models. </a:t>
            </a:r>
            <a:endParaRPr lang="en-US" sz="1100" b="1" dirty="0">
              <a:latin typeface="+mn-lt"/>
            </a:endParaRPr>
          </a:p>
          <a:p>
            <a:pPr marL="285750" indent="-285750">
              <a:buFont typeface="Arial" panose="020B0604020202020204" pitchFamily="34" charset="0"/>
              <a:buChar char="•"/>
            </a:pPr>
            <a:endParaRPr lang="en-US" sz="1100" b="1" dirty="0" smtClean="0"/>
          </a:p>
        </p:txBody>
      </p:sp>
    </p:spTree>
    <p:extLst>
      <p:ext uri="{BB962C8B-B14F-4D97-AF65-F5344CB8AC3E}">
        <p14:creationId xmlns:p14="http://schemas.microsoft.com/office/powerpoint/2010/main" val="183975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PRACTICAL APPLICATION - CDC</a:t>
            </a:r>
            <a:endParaRPr lang="en-US" dirty="0"/>
          </a:p>
        </p:txBody>
      </p:sp>
      <p:sp>
        <p:nvSpPr>
          <p:cNvPr id="7" name="TextBox 6"/>
          <p:cNvSpPr txBox="1"/>
          <p:nvPr/>
        </p:nvSpPr>
        <p:spPr>
          <a:xfrm>
            <a:off x="381000" y="762000"/>
            <a:ext cx="8382000" cy="923330"/>
          </a:xfrm>
          <a:prstGeom prst="rect">
            <a:avLst/>
          </a:prstGeom>
          <a:noFill/>
        </p:spPr>
        <p:txBody>
          <a:bodyPr wrap="square" rtlCol="0">
            <a:spAutoFit/>
          </a:bodyPr>
          <a:lstStyle/>
          <a:p>
            <a:r>
              <a:rPr lang="en-US" b="1" dirty="0">
                <a:solidFill>
                  <a:srgbClr val="0085BB"/>
                </a:solidFill>
              </a:rPr>
              <a:t>Global Data Model Rationalization and </a:t>
            </a:r>
            <a:r>
              <a:rPr lang="en-US" b="1" dirty="0" smtClean="0">
                <a:solidFill>
                  <a:srgbClr val="0085BB"/>
                </a:solidFill>
              </a:rPr>
              <a:t>Alignment – CDC PH Emergency Operations Center</a:t>
            </a:r>
            <a:endParaRPr lang="en-US" b="1" dirty="0">
              <a:solidFill>
                <a:srgbClr val="0085BB"/>
              </a:solidFill>
            </a:endParaRPr>
          </a:p>
          <a:p>
            <a:endParaRPr lang="en-US" b="1" dirty="0" smtClean="0">
              <a:latin typeface="Arial" pitchFamily="34" charset="0"/>
              <a:cs typeface="Arial" pitchFamily="34" charset="0"/>
            </a:endParaRPr>
          </a:p>
        </p:txBody>
      </p:sp>
      <p:grpSp>
        <p:nvGrpSpPr>
          <p:cNvPr id="8" name="Group 7"/>
          <p:cNvGrpSpPr/>
          <p:nvPr/>
        </p:nvGrpSpPr>
        <p:grpSpPr>
          <a:xfrm>
            <a:off x="409113" y="2042977"/>
            <a:ext cx="3705687" cy="1767024"/>
            <a:chOff x="533400" y="1524000"/>
            <a:chExt cx="7497618" cy="4234243"/>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524000"/>
              <a:ext cx="4918708" cy="423424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107" y="1524000"/>
              <a:ext cx="2578911" cy="4234243"/>
            </a:xfrm>
            <a:prstGeom prst="rect">
              <a:avLst/>
            </a:prstGeom>
          </p:spPr>
        </p:pic>
      </p:grpSp>
      <p:sp>
        <p:nvSpPr>
          <p:cNvPr id="3" name="TextBox 2"/>
          <p:cNvSpPr txBox="1"/>
          <p:nvPr/>
        </p:nvSpPr>
        <p:spPr>
          <a:xfrm>
            <a:off x="422430" y="1392898"/>
            <a:ext cx="8401963" cy="738664"/>
          </a:xfrm>
          <a:prstGeom prst="rect">
            <a:avLst/>
          </a:prstGeom>
          <a:noFill/>
        </p:spPr>
        <p:txBody>
          <a:bodyPr wrap="square" rtlCol="0">
            <a:spAutoFit/>
          </a:bodyPr>
          <a:lstStyle/>
          <a:p>
            <a:r>
              <a:rPr lang="en-US" sz="1400" b="1" dirty="0" smtClean="0"/>
              <a:t>The </a:t>
            </a:r>
            <a:r>
              <a:rPr lang="en-US" sz="1400" b="1" dirty="0"/>
              <a:t>PH Emergency Preparedness and Response Common Information Exchange Reference Model </a:t>
            </a:r>
            <a:r>
              <a:rPr lang="en-US" sz="1400" b="1" dirty="0" smtClean="0"/>
              <a:t>( PH EPR CIERM) allows to manage a broad scope of information used in PH EOC daily operations</a:t>
            </a:r>
          </a:p>
        </p:txBody>
      </p:sp>
      <p:sp>
        <p:nvSpPr>
          <p:cNvPr id="11" name="TextBox 10"/>
          <p:cNvSpPr txBox="1"/>
          <p:nvPr/>
        </p:nvSpPr>
        <p:spPr>
          <a:xfrm>
            <a:off x="4343400" y="2374323"/>
            <a:ext cx="3810000" cy="738664"/>
          </a:xfrm>
          <a:prstGeom prst="rect">
            <a:avLst/>
          </a:prstGeom>
          <a:noFill/>
        </p:spPr>
        <p:txBody>
          <a:bodyPr wrap="square" rtlCol="0">
            <a:spAutoFit/>
          </a:bodyPr>
          <a:lstStyle/>
          <a:p>
            <a:r>
              <a:rPr lang="en-US" sz="1400" b="1" dirty="0" smtClean="0">
                <a:latin typeface="Arial" pitchFamily="34" charset="0"/>
                <a:cs typeface="Arial" pitchFamily="34" charset="0"/>
              </a:rPr>
              <a:t>The PH EPR CIERM focused on alignment existing international and national models in a scope PH PRR information domain</a:t>
            </a:r>
          </a:p>
        </p:txBody>
      </p:sp>
      <p:pic>
        <p:nvPicPr>
          <p:cNvPr id="12" name="Picture 11"/>
          <p:cNvPicPr>
            <a:picLocks noChangeAspect="1"/>
          </p:cNvPicPr>
          <p:nvPr/>
        </p:nvPicPr>
        <p:blipFill>
          <a:blip r:embed="rId4"/>
          <a:stretch>
            <a:fillRect/>
          </a:stretch>
        </p:blipFill>
        <p:spPr>
          <a:xfrm>
            <a:off x="533400" y="4093108"/>
            <a:ext cx="1437776" cy="2036322"/>
          </a:xfrm>
          <a:prstGeom prst="rect">
            <a:avLst/>
          </a:prstGeom>
        </p:spPr>
      </p:pic>
      <p:pic>
        <p:nvPicPr>
          <p:cNvPr id="13" name="Picture 12"/>
          <p:cNvPicPr>
            <a:picLocks noChangeAspect="1"/>
          </p:cNvPicPr>
          <p:nvPr/>
        </p:nvPicPr>
        <p:blipFill>
          <a:blip r:embed="rId5"/>
          <a:stretch>
            <a:fillRect/>
          </a:stretch>
        </p:blipFill>
        <p:spPr>
          <a:xfrm>
            <a:off x="2347827" y="4130776"/>
            <a:ext cx="2733676" cy="1061584"/>
          </a:xfrm>
          <a:prstGeom prst="rect">
            <a:avLst/>
          </a:prstGeom>
        </p:spPr>
      </p:pic>
      <p:pic>
        <p:nvPicPr>
          <p:cNvPr id="14" name="Picture 13"/>
          <p:cNvPicPr>
            <a:picLocks noChangeAspect="1"/>
          </p:cNvPicPr>
          <p:nvPr/>
        </p:nvPicPr>
        <p:blipFill>
          <a:blip r:embed="rId6"/>
          <a:stretch>
            <a:fillRect/>
          </a:stretch>
        </p:blipFill>
        <p:spPr>
          <a:xfrm>
            <a:off x="4539642" y="4130776"/>
            <a:ext cx="1837024" cy="1236899"/>
          </a:xfrm>
          <a:prstGeom prst="rect">
            <a:avLst/>
          </a:prstGeom>
        </p:spPr>
      </p:pic>
      <p:pic>
        <p:nvPicPr>
          <p:cNvPr id="15" name="Picture 14"/>
          <p:cNvPicPr>
            <a:picLocks noChangeAspect="1"/>
          </p:cNvPicPr>
          <p:nvPr/>
        </p:nvPicPr>
        <p:blipFill>
          <a:blip r:embed="rId7"/>
          <a:stretch>
            <a:fillRect/>
          </a:stretch>
        </p:blipFill>
        <p:spPr>
          <a:xfrm>
            <a:off x="6407602" y="4038600"/>
            <a:ext cx="2355398" cy="1882361"/>
          </a:xfrm>
          <a:prstGeom prst="rect">
            <a:avLst/>
          </a:prstGeom>
        </p:spPr>
      </p:pic>
      <p:sp>
        <p:nvSpPr>
          <p:cNvPr id="16" name="TextBox 15"/>
          <p:cNvSpPr txBox="1"/>
          <p:nvPr/>
        </p:nvSpPr>
        <p:spPr>
          <a:xfrm>
            <a:off x="2123617" y="3724324"/>
            <a:ext cx="5029200" cy="307777"/>
          </a:xfrm>
          <a:prstGeom prst="rect">
            <a:avLst/>
          </a:prstGeom>
          <a:noFill/>
        </p:spPr>
        <p:txBody>
          <a:bodyPr wrap="square" rtlCol="0">
            <a:spAutoFit/>
          </a:bodyPr>
          <a:lstStyle/>
          <a:p>
            <a:r>
              <a:rPr lang="en-US" sz="1400" b="1" dirty="0" smtClean="0">
                <a:latin typeface="Arial" pitchFamily="34" charset="0"/>
                <a:cs typeface="Arial" pitchFamily="34" charset="0"/>
              </a:rPr>
              <a:t>Examples of models for alignment</a:t>
            </a:r>
          </a:p>
        </p:txBody>
      </p:sp>
      <p:sp>
        <p:nvSpPr>
          <p:cNvPr id="17" name="TextBox 16"/>
          <p:cNvSpPr txBox="1"/>
          <p:nvPr/>
        </p:nvSpPr>
        <p:spPr>
          <a:xfrm>
            <a:off x="381000" y="6206330"/>
            <a:ext cx="1966827" cy="400110"/>
          </a:xfrm>
          <a:prstGeom prst="rect">
            <a:avLst/>
          </a:prstGeom>
          <a:noFill/>
        </p:spPr>
        <p:txBody>
          <a:bodyPr wrap="square" rtlCol="0">
            <a:spAutoFit/>
          </a:bodyPr>
          <a:lstStyle/>
          <a:p>
            <a:r>
              <a:rPr lang="en-US" sz="1000" b="1" dirty="0" smtClean="0">
                <a:latin typeface="Arial" pitchFamily="34" charset="0"/>
                <a:cs typeface="Arial" pitchFamily="34" charset="0"/>
              </a:rPr>
              <a:t>2015 WHO EOC-NET Framework’ model</a:t>
            </a:r>
          </a:p>
        </p:txBody>
      </p:sp>
      <p:sp>
        <p:nvSpPr>
          <p:cNvPr id="18" name="TextBox 17"/>
          <p:cNvSpPr txBox="1"/>
          <p:nvPr/>
        </p:nvSpPr>
        <p:spPr>
          <a:xfrm>
            <a:off x="2286000" y="6206330"/>
            <a:ext cx="2191815" cy="553998"/>
          </a:xfrm>
          <a:prstGeom prst="rect">
            <a:avLst/>
          </a:prstGeom>
          <a:noFill/>
        </p:spPr>
        <p:txBody>
          <a:bodyPr wrap="square" rtlCol="0">
            <a:spAutoFit/>
          </a:bodyPr>
          <a:lstStyle/>
          <a:p>
            <a:r>
              <a:rPr lang="en-US" sz="1000" b="1" dirty="0"/>
              <a:t>Logical Observation Identifiers Names and </a:t>
            </a:r>
            <a:r>
              <a:rPr lang="en-US" sz="1000" b="1" dirty="0" smtClean="0"/>
              <a:t>Codes (LOINC) model</a:t>
            </a:r>
          </a:p>
        </p:txBody>
      </p:sp>
      <p:sp>
        <p:nvSpPr>
          <p:cNvPr id="19" name="TextBox 18"/>
          <p:cNvSpPr txBox="1"/>
          <p:nvPr/>
        </p:nvSpPr>
        <p:spPr>
          <a:xfrm>
            <a:off x="4801254" y="6206330"/>
            <a:ext cx="1610183" cy="246221"/>
          </a:xfrm>
          <a:prstGeom prst="rect">
            <a:avLst/>
          </a:prstGeom>
          <a:noFill/>
        </p:spPr>
        <p:txBody>
          <a:bodyPr wrap="square" rtlCol="0">
            <a:spAutoFit/>
          </a:bodyPr>
          <a:lstStyle/>
          <a:p>
            <a:r>
              <a:rPr lang="en-US" sz="1000" b="1" dirty="0" smtClean="0">
                <a:latin typeface="Arial" pitchFamily="34" charset="0"/>
                <a:cs typeface="Arial" pitchFamily="34" charset="0"/>
              </a:rPr>
              <a:t>NIEM model</a:t>
            </a:r>
          </a:p>
        </p:txBody>
      </p:sp>
      <p:sp>
        <p:nvSpPr>
          <p:cNvPr id="20" name="TextBox 19"/>
          <p:cNvSpPr txBox="1"/>
          <p:nvPr/>
        </p:nvSpPr>
        <p:spPr>
          <a:xfrm>
            <a:off x="6477000" y="6206330"/>
            <a:ext cx="2362199" cy="246221"/>
          </a:xfrm>
          <a:prstGeom prst="rect">
            <a:avLst/>
          </a:prstGeom>
          <a:noFill/>
        </p:spPr>
        <p:txBody>
          <a:bodyPr wrap="square" rtlCol="0">
            <a:spAutoFit/>
          </a:bodyPr>
          <a:lstStyle/>
          <a:p>
            <a:r>
              <a:rPr lang="en-US" sz="1000" b="1" dirty="0" smtClean="0">
                <a:latin typeface="Arial" pitchFamily="34" charset="0"/>
                <a:cs typeface="Arial" pitchFamily="34" charset="0"/>
              </a:rPr>
              <a:t>And many, many more models…</a:t>
            </a:r>
          </a:p>
        </p:txBody>
      </p:sp>
    </p:spTree>
    <p:extLst>
      <p:ext uri="{BB962C8B-B14F-4D97-AF65-F5344CB8AC3E}">
        <p14:creationId xmlns:p14="http://schemas.microsoft.com/office/powerpoint/2010/main" val="313277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12"/>
          </p:nvPr>
        </p:nvSpPr>
        <p:spPr/>
        <p:txBody>
          <a:bodyPr/>
          <a:lstStyle/>
          <a:p>
            <a:fld id="{7209025A-EA80-164B-A95B-D8212A632042}" type="slidenum">
              <a:rPr lang="en-US" smtClean="0"/>
              <a:pPr/>
              <a:t>8</a:t>
            </a:fld>
            <a:endParaRPr lang="en-US" dirty="0"/>
          </a:p>
        </p:txBody>
      </p:sp>
      <p:sp>
        <p:nvSpPr>
          <p:cNvPr id="7" name="Title 4">
            <a:extLst>
              <a:ext uri="{FF2B5EF4-FFF2-40B4-BE49-F238E27FC236}">
                <a16:creationId xmlns:a16="http://schemas.microsoft.com/office/drawing/2014/main" id="{7BD1F56D-6DCB-4CDE-8085-65EEFD5BDD53}"/>
              </a:ext>
            </a:extLst>
          </p:cNvPr>
          <p:cNvSpPr txBox="1">
            <a:spLocks/>
          </p:cNvSpPr>
          <p:nvPr/>
        </p:nvSpPr>
        <p:spPr bwMode="auto">
          <a:xfrm>
            <a:off x="2888384" y="317500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lang="en-US" sz="3200" b="1" kern="1200" dirty="0">
                <a:solidFill>
                  <a:srgbClr val="1E5883"/>
                </a:solidFill>
                <a:latin typeface="Tw Cen MT"/>
                <a:ea typeface="+mj-ea"/>
                <a:cs typeface="Tw Cen MT"/>
              </a:defRPr>
            </a:lvl1pPr>
            <a:lvl2pPr algn="l" rtl="0" eaLnBrk="0" fontAlgn="base" hangingPunct="0">
              <a:spcBef>
                <a:spcPct val="0"/>
              </a:spcBef>
              <a:spcAft>
                <a:spcPct val="0"/>
              </a:spcAft>
              <a:defRPr sz="2500" b="1">
                <a:solidFill>
                  <a:srgbClr val="1E5883"/>
                </a:solidFill>
                <a:latin typeface="Arial" charset="0"/>
                <a:cs typeface="Arial" charset="0"/>
              </a:defRPr>
            </a:lvl2pPr>
            <a:lvl3pPr algn="l" rtl="0" eaLnBrk="0" fontAlgn="base" hangingPunct="0">
              <a:spcBef>
                <a:spcPct val="0"/>
              </a:spcBef>
              <a:spcAft>
                <a:spcPct val="0"/>
              </a:spcAft>
              <a:defRPr sz="2500" b="1">
                <a:solidFill>
                  <a:srgbClr val="1E5883"/>
                </a:solidFill>
                <a:latin typeface="Arial" charset="0"/>
                <a:cs typeface="Arial" charset="0"/>
              </a:defRPr>
            </a:lvl3pPr>
            <a:lvl4pPr algn="l" rtl="0" eaLnBrk="0" fontAlgn="base" hangingPunct="0">
              <a:spcBef>
                <a:spcPct val="0"/>
              </a:spcBef>
              <a:spcAft>
                <a:spcPct val="0"/>
              </a:spcAft>
              <a:defRPr sz="2500" b="1">
                <a:solidFill>
                  <a:srgbClr val="1E5883"/>
                </a:solidFill>
                <a:latin typeface="Arial" charset="0"/>
                <a:cs typeface="Arial" charset="0"/>
              </a:defRPr>
            </a:lvl4pPr>
            <a:lvl5pPr algn="l" rtl="0" eaLnBrk="0" fontAlgn="base" hangingPunct="0">
              <a:spcBef>
                <a:spcPct val="0"/>
              </a:spcBef>
              <a:spcAft>
                <a:spcPct val="0"/>
              </a:spcAft>
              <a:defRPr sz="2500" b="1">
                <a:solidFill>
                  <a:srgbClr val="1E5883"/>
                </a:solidFill>
                <a:latin typeface="Arial"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a:lstStyle>
          <a:p>
            <a:r>
              <a:rPr lang="en-US" dirty="0" smtClean="0"/>
              <a:t>TRANSLATION INITIATIVE :</a:t>
            </a:r>
            <a:endParaRPr lang="en-US" dirty="0"/>
          </a:p>
        </p:txBody>
      </p:sp>
      <p:sp>
        <p:nvSpPr>
          <p:cNvPr id="8" name="Right Arrow 7"/>
          <p:cNvSpPr/>
          <p:nvPr/>
        </p:nvSpPr>
        <p:spPr>
          <a:xfrm>
            <a:off x="2286000" y="3733800"/>
            <a:ext cx="6150842" cy="517236"/>
          </a:xfrm>
          <a:prstGeom prst="rightArrow">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69384" y="4251036"/>
            <a:ext cx="1638590" cy="400110"/>
          </a:xfrm>
          <a:prstGeom prst="rect">
            <a:avLst/>
          </a:prstGeom>
          <a:noFill/>
        </p:spPr>
        <p:txBody>
          <a:bodyPr wrap="none" rtlCol="0">
            <a:spAutoFit/>
          </a:bodyPr>
          <a:lstStyle/>
          <a:p>
            <a:r>
              <a:rPr lang="en-US" sz="2000" dirty="0" smtClean="0"/>
              <a:t>Thomas Krul</a:t>
            </a:r>
            <a:endParaRPr lang="en-US" sz="2000" b="1" dirty="0" smtClean="0"/>
          </a:p>
        </p:txBody>
      </p:sp>
      <p:pic>
        <p:nvPicPr>
          <p:cNvPr id="4098" name="Picture 2" descr="Image result for public safety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58" y="4180568"/>
            <a:ext cx="1447800" cy="8313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07484" y="4665320"/>
            <a:ext cx="2675732" cy="646331"/>
          </a:xfrm>
          <a:prstGeom prst="rect">
            <a:avLst/>
          </a:prstGeom>
        </p:spPr>
        <p:txBody>
          <a:bodyPr wrap="none">
            <a:spAutoFit/>
          </a:bodyPr>
          <a:lstStyle/>
          <a:p>
            <a:r>
              <a:rPr lang="en-US" dirty="0" smtClean="0">
                <a:hlinkClick r:id="rId3"/>
              </a:rPr>
              <a:t>thomas.krul@canada.ca</a:t>
            </a:r>
            <a:endParaRPr lang="en-US" dirty="0" smtClean="0"/>
          </a:p>
          <a:p>
            <a:endParaRPr lang="en-US" dirty="0"/>
          </a:p>
        </p:txBody>
      </p:sp>
      <p:sp>
        <p:nvSpPr>
          <p:cNvPr id="18" name="Rectangle 5"/>
          <p:cNvSpPr>
            <a:spLocks noChangeArrowheads="1"/>
          </p:cNvSpPr>
          <p:nvPr/>
        </p:nvSpPr>
        <p:spPr bwMode="auto">
          <a:xfrm>
            <a:off x="3417166" y="467575"/>
            <a:ext cx="5334000" cy="2514600"/>
          </a:xfrm>
          <a:prstGeom prst="rect">
            <a:avLst/>
          </a:prstGeom>
          <a:solidFill>
            <a:srgbClr val="3E414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endParaRPr lang="en-CA"/>
          </a:p>
        </p:txBody>
      </p:sp>
      <p:sp>
        <p:nvSpPr>
          <p:cNvPr id="19" name="Rectangle 6"/>
          <p:cNvSpPr>
            <a:spLocks noChangeArrowheads="1"/>
          </p:cNvSpPr>
          <p:nvPr/>
        </p:nvSpPr>
        <p:spPr bwMode="auto">
          <a:xfrm>
            <a:off x="3417166" y="399039"/>
            <a:ext cx="5334000" cy="2808288"/>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r>
              <a:rPr lang="en-US" sz="2800" b="1" dirty="0">
                <a:solidFill>
                  <a:schemeClr val="bg1"/>
                </a:solidFill>
              </a:rPr>
              <a:t>Public Safety Canada </a:t>
            </a:r>
            <a:r>
              <a:rPr lang="en-US" sz="2800" b="1" dirty="0" smtClean="0">
                <a:solidFill>
                  <a:schemeClr val="bg1"/>
                </a:solidFill>
              </a:rPr>
              <a:t>CIOD</a:t>
            </a:r>
            <a:r>
              <a:rPr lang="en-US" sz="4800" b="1" dirty="0" smtClean="0">
                <a:solidFill>
                  <a:schemeClr val="bg1"/>
                </a:solidFill>
              </a:rPr>
              <a:t> </a:t>
            </a:r>
            <a:r>
              <a:rPr lang="en-US" sz="4800" b="1" dirty="0">
                <a:solidFill>
                  <a:schemeClr val="bg1"/>
                </a:solidFill>
              </a:rPr>
              <a:t/>
            </a:r>
            <a:br>
              <a:rPr lang="en-US" sz="4800" b="1" dirty="0">
                <a:solidFill>
                  <a:schemeClr val="bg1"/>
                </a:solidFill>
              </a:rPr>
            </a:br>
            <a:r>
              <a:rPr lang="en-US" sz="1400" b="1" dirty="0">
                <a:solidFill>
                  <a:schemeClr val="bg1"/>
                </a:solidFill>
              </a:rPr>
              <a:t>Interoperability and Portfolio Management</a:t>
            </a:r>
            <a:br>
              <a:rPr lang="en-US" sz="1400" b="1" dirty="0">
                <a:solidFill>
                  <a:schemeClr val="bg1"/>
                </a:solidFill>
              </a:rPr>
            </a:br>
            <a:r>
              <a:rPr lang="en-US" sz="1200" b="1" dirty="0">
                <a:solidFill>
                  <a:schemeClr val="bg1"/>
                </a:solidFill>
              </a:rPr>
              <a:t/>
            </a:r>
            <a:br>
              <a:rPr lang="en-US" sz="1200" b="1" dirty="0">
                <a:solidFill>
                  <a:schemeClr val="bg1"/>
                </a:solidFill>
              </a:rPr>
            </a:br>
            <a:r>
              <a:rPr lang="en-US" sz="2000" b="1" dirty="0" smtClean="0">
                <a:solidFill>
                  <a:schemeClr val="bg1"/>
                </a:solidFill>
              </a:rPr>
              <a:t>SLIDES FOR NIEM F2F</a:t>
            </a:r>
          </a:p>
          <a:p>
            <a:pPr algn="ctr"/>
            <a:endParaRPr lang="en-US" sz="1600" b="1" dirty="0" smtClean="0">
              <a:solidFill>
                <a:schemeClr val="bg1"/>
              </a:solidFill>
            </a:endParaRPr>
          </a:p>
          <a:p>
            <a:pPr algn="ctr"/>
            <a:r>
              <a:rPr lang="en-CA" sz="1200" dirty="0">
                <a:solidFill>
                  <a:schemeClr val="bg1"/>
                </a:solidFill>
              </a:rPr>
              <a:t/>
            </a:r>
            <a:br>
              <a:rPr lang="en-CA" sz="1200" dirty="0">
                <a:solidFill>
                  <a:schemeClr val="bg1"/>
                </a:solidFill>
              </a:rPr>
            </a:br>
            <a:endParaRPr lang="en-CA" sz="3200" dirty="0">
              <a:solidFill>
                <a:schemeClr val="bg1"/>
              </a:solidFill>
            </a:endParaRPr>
          </a:p>
        </p:txBody>
      </p:sp>
      <p:sp>
        <p:nvSpPr>
          <p:cNvPr id="20" name="Rectangle 9"/>
          <p:cNvSpPr>
            <a:spLocks noChangeArrowheads="1"/>
          </p:cNvSpPr>
          <p:nvPr/>
        </p:nvSpPr>
        <p:spPr bwMode="auto">
          <a:xfrm>
            <a:off x="1385166" y="-675425"/>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21" name="Group 10"/>
          <p:cNvGrpSpPr>
            <a:grpSpLocks/>
          </p:cNvGrpSpPr>
          <p:nvPr/>
        </p:nvGrpSpPr>
        <p:grpSpPr bwMode="auto">
          <a:xfrm>
            <a:off x="610466" y="213575"/>
            <a:ext cx="3114675" cy="2768600"/>
            <a:chOff x="328" y="1136"/>
            <a:chExt cx="1962" cy="1744"/>
          </a:xfrm>
        </p:grpSpPr>
        <p:sp>
          <p:nvSpPr>
            <p:cNvPr id="22" name="Rectangle 11"/>
            <p:cNvSpPr>
              <a:spLocks noChangeArrowheads="1"/>
            </p:cNvSpPr>
            <p:nvPr/>
          </p:nvSpPr>
          <p:spPr bwMode="auto">
            <a:xfrm>
              <a:off x="336" y="1296"/>
              <a:ext cx="103" cy="1584"/>
            </a:xfrm>
            <a:prstGeom prst="rect">
              <a:avLst/>
            </a:prstGeom>
            <a:solidFill>
              <a:srgbClr val="F0B03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5400" dir="5400000" algn="ctr" rotWithShape="0">
                      <a:srgbClr val="B2B2B2"/>
                    </a:outerShdw>
                  </a:effectLst>
                </a14:hiddenEffects>
              </a:ext>
            </a:extLst>
          </p:spPr>
          <p:txBody>
            <a:bodyPr wrap="none" anchor="ctr"/>
            <a:lstStyle/>
            <a:p>
              <a:endParaRPr lang="en-CA"/>
            </a:p>
          </p:txBody>
        </p:sp>
        <p:pic>
          <p:nvPicPr>
            <p:cNvPr id="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 y="1136"/>
              <a:ext cx="196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descr="AYP1312642 square 72 dpi 4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 y="1296"/>
              <a:ext cx="158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7" descr="WordMark_Bl_Rd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0788" y="6357938"/>
            <a:ext cx="15732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30E31-B639-4646-9FB9-D7158EE5B3DE}"/>
              </a:ext>
            </a:extLst>
          </p:cNvPr>
          <p:cNvSpPr>
            <a:spLocks noGrp="1"/>
          </p:cNvSpPr>
          <p:nvPr>
            <p:ph idx="1"/>
          </p:nvPr>
        </p:nvSpPr>
        <p:spPr>
          <a:xfrm>
            <a:off x="381000" y="1752600"/>
            <a:ext cx="8229600" cy="4648200"/>
          </a:xfrm>
        </p:spPr>
        <p:txBody>
          <a:bodyPr/>
          <a:lstStyle/>
          <a:p>
            <a:pPr>
              <a:buFont typeface="+mj-lt"/>
              <a:buAutoNum type="arabicPeriod"/>
            </a:pPr>
            <a:endParaRPr lang="en-US" dirty="0"/>
          </a:p>
          <a:p>
            <a:pPr marL="0" indent="0">
              <a:buNone/>
            </a:pPr>
            <a:r>
              <a:rPr lang="en-US" b="1" dirty="0" smtClean="0"/>
              <a:t>Translation (Pilot Project)</a:t>
            </a:r>
            <a:r>
              <a:rPr lang="en-US" dirty="0" smtClean="0"/>
              <a:t> </a:t>
            </a:r>
            <a:r>
              <a:rPr lang="en-US" dirty="0"/>
              <a:t>– </a:t>
            </a:r>
            <a:r>
              <a:rPr lang="en-US" dirty="0" smtClean="0"/>
              <a:t>Canada’s early translation efforts have kicked off an exciting phase for the NIEM Program that will continue to build upon incremental results. Working with NTAC, the tiger team will seek to develop a step-by-step process roadmap for best practices translation efforts that country users can easily adapt to their own translation requirements</a:t>
            </a:r>
          </a:p>
          <a:p>
            <a:pPr marL="0" indent="0">
              <a:buNone/>
            </a:pPr>
            <a:endParaRPr lang="en-US" dirty="0"/>
          </a:p>
          <a:p>
            <a:pPr>
              <a:buFont typeface="+mj-lt"/>
              <a:buAutoNum type="arabicPeriod"/>
            </a:pPr>
            <a:r>
              <a:rPr lang="en-US" dirty="0" smtClean="0"/>
              <a:t>Translation Initiative </a:t>
            </a:r>
            <a:endParaRPr lang="en-US" dirty="0" smtClean="0">
              <a:solidFill>
                <a:srgbClr val="FF0000"/>
              </a:solidFill>
            </a:endParaRPr>
          </a:p>
          <a:p>
            <a:pPr lvl="1"/>
            <a:r>
              <a:rPr lang="en-US" dirty="0" smtClean="0"/>
              <a:t>Document drafted: enumerating all required translation (components, definitions, type of property, etc.).</a:t>
            </a:r>
          </a:p>
          <a:p>
            <a:pPr lvl="1"/>
            <a:endParaRPr lang="en-US" dirty="0"/>
          </a:p>
          <a:p>
            <a:pPr lvl="1"/>
            <a:r>
              <a:rPr lang="en-US" dirty="0" smtClean="0"/>
              <a:t>This will inform costing and effort required.</a:t>
            </a:r>
          </a:p>
          <a:p>
            <a:pPr marL="457200" lvl="1" indent="0">
              <a:buNone/>
            </a:pPr>
            <a:endParaRPr lang="en-US" dirty="0" smtClean="0"/>
          </a:p>
          <a:p>
            <a:pPr lvl="1"/>
            <a:r>
              <a:rPr lang="en-US" dirty="0"/>
              <a:t>Subject matter experts have been volunteered/identified – will ensure translated terminology is appropriate and not just a direct </a:t>
            </a:r>
            <a:r>
              <a:rPr lang="en-US" dirty="0" smtClean="0"/>
              <a:t>translation.</a:t>
            </a:r>
            <a:endParaRPr lang="en-US" dirty="0"/>
          </a:p>
          <a:p>
            <a:pPr lvl="1"/>
            <a:endParaRPr lang="en-US" dirty="0" smtClean="0"/>
          </a:p>
          <a:p>
            <a:pPr lvl="1"/>
            <a:r>
              <a:rPr lang="en-US" dirty="0" smtClean="0"/>
              <a:t>Document drafted: Tracking issues and Best Practices for translation.</a:t>
            </a:r>
          </a:p>
          <a:p>
            <a:pPr>
              <a:buFont typeface="+mj-lt"/>
              <a:buAutoNum type="arabicPeriod"/>
            </a:pPr>
            <a:endParaRPr lang="en-US" dirty="0" smtClean="0"/>
          </a:p>
          <a:p>
            <a:pPr>
              <a:buFont typeface="+mj-lt"/>
              <a:buAutoNum type="arabicPeriod"/>
            </a:pPr>
            <a:r>
              <a:rPr lang="en-US" dirty="0" smtClean="0"/>
              <a:t>NTAC Alignment and Technical Considerations</a:t>
            </a:r>
            <a:endParaRPr lang="en-US" dirty="0"/>
          </a:p>
          <a:p>
            <a:pPr>
              <a:buFont typeface="+mj-lt"/>
              <a:buAutoNum type="arabicPeriod"/>
            </a:pPr>
            <a:r>
              <a:rPr lang="en-US" dirty="0" smtClean="0"/>
              <a:t>Other Pilots Possibilities </a:t>
            </a:r>
            <a:r>
              <a:rPr lang="mr-IN" dirty="0" smtClean="0"/>
              <a:t>–</a:t>
            </a:r>
            <a:r>
              <a:rPr lang="en-US" dirty="0" smtClean="0"/>
              <a:t> Japan, Germany</a:t>
            </a:r>
            <a:endParaRPr lang="en-US" dirty="0"/>
          </a:p>
          <a:p>
            <a:pPr>
              <a:buFont typeface="+mj-lt"/>
              <a:buAutoNum type="arabicPeriod"/>
            </a:pP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smtClean="0"/>
          </a:p>
          <a:p>
            <a:pPr>
              <a:buFont typeface="+mj-lt"/>
              <a:buAutoNum type="arabicPeriod"/>
            </a:pPr>
            <a:endParaRPr lang="en-US" dirty="0"/>
          </a:p>
          <a:p>
            <a:pPr marL="0" indent="0">
              <a:buNone/>
            </a:pPr>
            <a:endParaRPr lang="en-US" dirty="0" smtClean="0"/>
          </a:p>
        </p:txBody>
      </p:sp>
      <p:sp>
        <p:nvSpPr>
          <p:cNvPr id="4" name="Slide Number Placeholder 3">
            <a:extLst>
              <a:ext uri="{FF2B5EF4-FFF2-40B4-BE49-F238E27FC236}">
                <a16:creationId xmlns:a16="http://schemas.microsoft.com/office/drawing/2014/main" id="{915F80B9-0B30-4318-8FD3-627340236202}"/>
              </a:ext>
            </a:extLst>
          </p:cNvPr>
          <p:cNvSpPr>
            <a:spLocks noGrp="1"/>
          </p:cNvSpPr>
          <p:nvPr>
            <p:ph type="sldNum" sz="quarter" idx="12"/>
          </p:nvPr>
        </p:nvSpPr>
        <p:spPr/>
        <p:txBody>
          <a:bodyPr/>
          <a:lstStyle/>
          <a:p>
            <a:fld id="{7209025A-EA80-164B-A95B-D8212A632042}" type="slidenum">
              <a:rPr lang="en-US" smtClean="0"/>
              <a:pPr/>
              <a:t>9</a:t>
            </a:fld>
            <a:endParaRPr lang="en-US" dirty="0"/>
          </a:p>
        </p:txBody>
      </p:sp>
      <p:sp>
        <p:nvSpPr>
          <p:cNvPr id="5" name="Title 4">
            <a:extLst>
              <a:ext uri="{FF2B5EF4-FFF2-40B4-BE49-F238E27FC236}">
                <a16:creationId xmlns:a16="http://schemas.microsoft.com/office/drawing/2014/main" id="{7BD1F56D-6DCB-4CDE-8085-65EEFD5BDD53}"/>
              </a:ext>
            </a:extLst>
          </p:cNvPr>
          <p:cNvSpPr>
            <a:spLocks noGrp="1"/>
          </p:cNvSpPr>
          <p:nvPr>
            <p:ph type="title"/>
          </p:nvPr>
        </p:nvSpPr>
        <p:spPr/>
        <p:txBody>
          <a:bodyPr/>
          <a:lstStyle/>
          <a:p>
            <a:r>
              <a:rPr lang="en-US" dirty="0" smtClean="0"/>
              <a:t>TRANSLATION INITIATIVE    </a:t>
            </a:r>
            <a:endParaRPr lang="en-US" dirty="0"/>
          </a:p>
        </p:txBody>
      </p:sp>
      <p:pic>
        <p:nvPicPr>
          <p:cNvPr id="7" name="Picture 13" descr="AYP1312642 square 72 dpi 4x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ordMark_Bl_Rd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2138" y="152400"/>
            <a:ext cx="15732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S FIP Medium 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3354039" cy="49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07382"/>
      </p:ext>
    </p:extLst>
  </p:cSld>
  <p:clrMapOvr>
    <a:masterClrMapping/>
  </p:clrMapOvr>
</p:sld>
</file>

<file path=ppt/theme/theme1.xml><?xml version="1.0" encoding="utf-8"?>
<a:theme xmlns:a="http://schemas.openxmlformats.org/drawingml/2006/main" name="NIEM Course Theme">
  <a:themeElements>
    <a:clrScheme name="Custom 15">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0085BB"/>
      </a:hlink>
      <a:folHlink>
        <a:srgbClr val="4066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_NIEM Course Theme">
  <a:themeElements>
    <a:clrScheme name="Course Blue">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87E83DBB6BC25444A7F3FDBE65772E04" ma:contentTypeVersion="0" ma:contentTypeDescription="Create a new document." ma:contentTypeScope="" ma:versionID="ded9aacb08aec7aa47184dc334fd5fd4">
  <xsd:schema xmlns:xsd="http://www.w3.org/2001/XMLSchema" xmlns:xs="http://www.w3.org/2001/XMLSchema" xmlns:p="http://schemas.microsoft.com/office/2006/metadata/properties" xmlns:ns2="aeda0243-be46-4d9c-b4de-ca89c3d1b083" targetNamespace="http://schemas.microsoft.com/office/2006/metadata/properties" ma:root="true" ma:fieldsID="23e1ca6e95f0371ad593c6a59129e821" ns2:_="">
    <xsd:import namespace="aeda0243-be46-4d9c-b4de-ca89c3d1b08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da0243-be46-4d9c-b4de-ca89c3d1b08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737DAB-D59D-43D8-BDB4-867918574029}">
  <ds:schemaRefs>
    <ds:schemaRef ds:uri="http://schemas.microsoft.com/sharepoint/v3/contenttype/forms"/>
  </ds:schemaRefs>
</ds:datastoreItem>
</file>

<file path=customXml/itemProps2.xml><?xml version="1.0" encoding="utf-8"?>
<ds:datastoreItem xmlns:ds="http://schemas.openxmlformats.org/officeDocument/2006/customXml" ds:itemID="{A7D14AFB-CE0B-4F28-84D4-9F21EC66B344}">
  <ds:schemaRefs>
    <ds:schemaRef ds:uri="http://schemas.microsoft.com/sharepoint/events"/>
  </ds:schemaRefs>
</ds:datastoreItem>
</file>

<file path=customXml/itemProps3.xml><?xml version="1.0" encoding="utf-8"?>
<ds:datastoreItem xmlns:ds="http://schemas.openxmlformats.org/officeDocument/2006/customXml" ds:itemID="{19DBF40D-304B-493C-8EDF-588294AB7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da0243-be46-4d9c-b4de-ca89c3d1b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E79DC4F-61D3-4A3E-BD52-3E3012A4E95B}">
  <ds:schemaRefs>
    <ds:schemaRef ds:uri="http://schemas.microsoft.com/office/infopath/2007/PartnerControls"/>
    <ds:schemaRef ds:uri="http://schemas.microsoft.com/office/2006/documentManagement/types"/>
    <ds:schemaRef ds:uri="aeda0243-be46-4d9c-b4de-ca89c3d1b083"/>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124262</TotalTime>
  <Words>1616</Words>
  <Application>Microsoft Office PowerPoint</Application>
  <PresentationFormat>Letter Paper (8.5x11 in)</PresentationFormat>
  <Paragraphs>278</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Courier New</vt:lpstr>
      <vt:lpstr>Times New Roman</vt:lpstr>
      <vt:lpstr>Tw Cen MT</vt:lpstr>
      <vt:lpstr>Wingdings</vt:lpstr>
      <vt:lpstr>NIEM Course Theme</vt:lpstr>
      <vt:lpstr>1_NIEM Course Theme</vt:lpstr>
      <vt:lpstr>PowerPoint Presentation</vt:lpstr>
      <vt:lpstr>BACKGROUND</vt:lpstr>
      <vt:lpstr>2018 FOCUS AREAS</vt:lpstr>
      <vt:lpstr>DATA MODEL MANAGEMENT</vt:lpstr>
      <vt:lpstr>PRACTICAL APPLICATION :</vt:lpstr>
      <vt:lpstr>PRACTICAL APPLICATION - CDC</vt:lpstr>
      <vt:lpstr>PRACTICAL APPLICATION - CDC</vt:lpstr>
      <vt:lpstr>PowerPoint Presentation</vt:lpstr>
      <vt:lpstr>TRANSLATION INITIATIVE    </vt:lpstr>
      <vt:lpstr>Government of Canada Interoperability Update / Mis à jour</vt:lpstr>
      <vt:lpstr>Efforts to Internationalize NIEM</vt:lpstr>
      <vt:lpstr>NIEM adoption in Canada (status)</vt:lpstr>
      <vt:lpstr>Public Safety NIEM Use Cases: Receive</vt:lpstr>
      <vt:lpstr>Public Safety NIEM Use Case: Send</vt:lpstr>
      <vt:lpstr>EMERGING PRIORITIES</vt:lpstr>
      <vt:lpstr>NBAC INT’L TT 2018 TIMELINE</vt:lpstr>
      <vt:lpstr>INT’L TT NEXT STEPS</vt:lpstr>
      <vt:lpstr>JOIN US</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Logan, Craig (US - Arlington)</dc:creator>
  <cp:lastModifiedBy>KA</cp:lastModifiedBy>
  <cp:revision>6687</cp:revision>
  <cp:lastPrinted>2015-11-16T19:49:24Z</cp:lastPrinted>
  <dcterms:created xsi:type="dcterms:W3CDTF">2009-03-17T18:28:54Z</dcterms:created>
  <dcterms:modified xsi:type="dcterms:W3CDTF">2018-10-29T14:28:42Z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0x01010087E83DBB6BC25444A7F3FDBE65772E04</vt:lpwstr>
  </property>
</Properties>
</file>