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5272" r:id="rId2"/>
    <p:sldMasterId id="2147485297" r:id="rId3"/>
  </p:sldMasterIdLst>
  <p:notesMasterIdLst>
    <p:notesMasterId r:id="rId11"/>
  </p:notesMasterIdLst>
  <p:handoutMasterIdLst>
    <p:handoutMasterId r:id="rId12"/>
  </p:handoutMasterIdLst>
  <p:sldIdLst>
    <p:sldId id="601" r:id="rId4"/>
    <p:sldId id="681" r:id="rId5"/>
    <p:sldId id="679" r:id="rId6"/>
    <p:sldId id="682" r:id="rId7"/>
    <p:sldId id="675" r:id="rId8"/>
    <p:sldId id="683" r:id="rId9"/>
    <p:sldId id="680" r:id="rId10"/>
  </p:sldIdLst>
  <p:sldSz cx="9144000" cy="6858000" type="letter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lly, Heather" initials="HR" lastIdx="17" clrIdx="0"/>
  <p:cmAuthor id="1" name="Key, Jacqueline" initials="JK" lastIdx="2" clrIdx="1"/>
  <p:cmAuthor id="2" name="Taylor, Michael C" initials="MT" lastIdx="7" clrIdx="2"/>
  <p:cmAuthor id="3" name="Wan, Tiffany" initials="TW" lastIdx="27" clrIdx="3"/>
  <p:cmAuthor id="4" name="Logan, Craig" initials="CL" lastIdx="11" clrIdx="4"/>
  <p:cmAuthor id="5" name="justin.stekervetz" initials="JS" lastIdx="5" clrIdx="5"/>
  <p:cmAuthor id="6" name="Akshai Prakash" initials="" lastIdx="0" clrIdx="6"/>
  <p:cmAuthor id="7" name="Lancos, Allison Marie" initials="AL" lastIdx="5" clrIdx="7"/>
  <p:cmAuthor id="8" name="Vainshtein, Natalia" initials="NV" lastIdx="41" clrIdx="8"/>
  <p:cmAuthor id="9" name="Ritter, Eric" initials="ER" lastIdx="6" clrIdx="9"/>
  <p:cmAuthor id="10" name="Cross, Oniel" initials="OC" lastIdx="5" clrIdx="10"/>
  <p:cmAuthor id="11" name="Kuban, Sara A." initials="SK" lastIdx="4" clrIdx="11">
    <p:extLst/>
  </p:cmAuthor>
  <p:cmAuthor id="12" name="Nisco, Derek" initials="ND" lastIdx="2" clrIdx="12">
    <p:extLst/>
  </p:cmAuthor>
  <p:cmAuthor id="13" name="Dan Croft" initials="" lastIdx="1" clrIdx="1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B4BE"/>
    <a:srgbClr val="B36F3C"/>
    <a:srgbClr val="00506F"/>
    <a:srgbClr val="007678"/>
    <a:srgbClr val="0085BB"/>
    <a:srgbClr val="949C9D"/>
    <a:srgbClr val="686868"/>
    <a:srgbClr val="595959"/>
    <a:srgbClr val="FFB64B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7" autoAdjust="0"/>
    <p:restoredTop sz="96437" autoAdjust="0"/>
  </p:normalViewPr>
  <p:slideViewPr>
    <p:cSldViewPr>
      <p:cViewPr varScale="1">
        <p:scale>
          <a:sx n="84" d="100"/>
          <a:sy n="84" d="100"/>
        </p:scale>
        <p:origin x="1637" y="82"/>
      </p:cViewPr>
      <p:guideLst>
        <p:guide orient="horz" pos="216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567F1A-F972-48E2-810D-F153F2BC987C}" type="datetimeFigureOut">
              <a:rPr lang="en-US"/>
              <a:pPr>
                <a:defRPr/>
              </a:pPr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6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526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7D72C0-481D-49BC-94C5-DE4BB6EBAE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4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6D9BF6-34AA-4693-8411-0D6801284808}" type="datetimeFigureOut">
              <a:rPr lang="en-US"/>
              <a:pPr>
                <a:defRPr/>
              </a:pPr>
              <a:t>10/29/2018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47" tIns="46324" rIns="92647" bIns="4632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851"/>
            <a:ext cx="5608320" cy="4156075"/>
          </a:xfrm>
          <a:prstGeom prst="rect">
            <a:avLst/>
          </a:prstGeom>
        </p:spPr>
        <p:txBody>
          <a:bodyPr vert="horz" lIns="92647" tIns="46324" rIns="92647" bIns="463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6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526"/>
            <a:ext cx="3037840" cy="461963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F65743-3709-4845-8C48-66182B01E8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52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 Indicates issues we need to address:</a:t>
            </a:r>
          </a:p>
          <a:p>
            <a:pPr marL="228600" indent="-228600">
              <a:buAutoNum type="arabicPeriod"/>
            </a:pPr>
            <a:r>
              <a:rPr lang="en-US" dirty="0" smtClean="0"/>
              <a:t>Do we need to control access to the registry?  If yes, how, and is there a cost?  If no, then it needs to be read only to prevent</a:t>
            </a:r>
            <a:r>
              <a:rPr lang="en-US" baseline="0" dirty="0" smtClean="0"/>
              <a:t> garbage from being posted.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Do we need NBAC co-chair approval before adding something to the registry?  Maybe only PMO staff post products and/or update the registry, and the producer sends a product to the PMO staff for review?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F65743-3709-4845-8C48-66182B01E8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79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3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87350" y="6562725"/>
            <a:ext cx="37465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3BC184-E17D-4C0D-92D1-C42500D19E3A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" y="6562725"/>
            <a:ext cx="521970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92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jkey\AppData\Local\Temp\wz8217\NIEM_w-name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5" y="1844675"/>
            <a:ext cx="5137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6741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35920138-74A0-48DF-B89F-6B7E0D40782B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7114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61476E6E-F3E8-4882-A00C-BF8520FCA51C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4200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02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C2C00-1D3E-45E9-953D-F72E5094C4EC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E169-3E68-439E-8645-637FDE537B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405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589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591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406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5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346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589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484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5750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5137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0374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82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37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3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sz="quarter" idx="11"/>
          </p:nvPr>
        </p:nvSpPr>
        <p:spPr>
          <a:xfrm>
            <a:off x="457200" y="1492250"/>
            <a:ext cx="8229600" cy="4445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3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5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D15190-32A8-493E-82FC-4656A88DBF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853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3BD15190-32A8-493E-82FC-4656A88DBF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4259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1493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 sz="2000"/>
            </a:lvl1pPr>
            <a:lvl2pPr>
              <a:lnSpc>
                <a:spcPct val="100000"/>
              </a:lnSpc>
              <a:spcBef>
                <a:spcPts val="600"/>
              </a:spcBef>
              <a:defRPr sz="20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/>
            </a:lvl4pPr>
            <a:lvl5pPr>
              <a:lnSpc>
                <a:spcPct val="100000"/>
              </a:lnSpc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08636-1850-48E8-AB82-247B00CC3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52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Bullet is Wingdings 2:161 (100%); before paragraph spacing of 13.44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Dash: dash point is 100% en-dash, before paragraph spacing of 5.76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err="1" smtClean="0"/>
              <a:t>Subbullet</a:t>
            </a:r>
            <a:r>
              <a:rPr lang="en-US" dirty="0" smtClean="0"/>
              <a:t> is 100% bullet, before paragraph spacing of 4.8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7" r:id="rId1"/>
    <p:sldLayoutId id="2147485218" r:id="rId2"/>
    <p:sldLayoutId id="2147485219" r:id="rId3"/>
    <p:sldLayoutId id="2147485220" r:id="rId4"/>
    <p:sldLayoutId id="2147485271" r:id="rId5"/>
    <p:sldLayoutId id="2147485294" r:id="rId6"/>
    <p:sldLayoutId id="2147485295" r:id="rId7"/>
    <p:sldLayoutId id="2147485296" r:id="rId8"/>
    <p:sldLayoutId id="2147485310" r:id="rId9"/>
    <p:sldLayoutId id="2147485311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‒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 is Wingdings 2:161 (100%); before paragraph spacing of 13.44 pt</a:t>
            </a:r>
          </a:p>
          <a:p>
            <a:pPr lvl="1"/>
            <a:r>
              <a:rPr lang="en-US" smtClean="0"/>
              <a:t>Dash: dash point is 100% en-dash, before paragraph spacing of 5.76 pt</a:t>
            </a:r>
          </a:p>
          <a:p>
            <a:pPr lvl="2"/>
            <a:r>
              <a:rPr lang="en-US" smtClean="0"/>
              <a:t>Subbullet is 100% bullet, before paragraph spacing of 4.8 pt</a:t>
            </a:r>
          </a:p>
          <a:p>
            <a:pPr lvl="0"/>
            <a:endParaRPr 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22FC12E0-BF51-4AED-8937-5538C7C73AD0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962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73" r:id="rId1"/>
    <p:sldLayoutId id="2147485274" r:id="rId2"/>
    <p:sldLayoutId id="2147485275" r:id="rId3"/>
    <p:sldLayoutId id="2147485276" r:id="rId4"/>
    <p:sldLayoutId id="2147485312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‒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4CE70-0ACE-4E15-84B8-927A57091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1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98" r:id="rId1"/>
    <p:sldLayoutId id="2147485299" r:id="rId2"/>
    <p:sldLayoutId id="2147485300" r:id="rId3"/>
    <p:sldLayoutId id="2147485301" r:id="rId4"/>
    <p:sldLayoutId id="2147485302" r:id="rId5"/>
    <p:sldLayoutId id="2147485303" r:id="rId6"/>
    <p:sldLayoutId id="2147485304" r:id="rId7"/>
    <p:sldLayoutId id="2147485305" r:id="rId8"/>
    <p:sldLayoutId id="2147485306" r:id="rId9"/>
    <p:sldLayoutId id="2147485307" r:id="rId10"/>
    <p:sldLayoutId id="214748530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eather.d.grace2.civ@mail.mi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4" Type="http://schemas.openxmlformats.org/officeDocument/2006/relationships/hyperlink" Target="mailto:charles.chipman@gtri.gatech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"/>
          <p:cNvSpPr txBox="1">
            <a:spLocks/>
          </p:cNvSpPr>
          <p:nvPr/>
        </p:nvSpPr>
        <p:spPr bwMode="auto">
          <a:xfrm>
            <a:off x="0" y="220980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4000"/>
              </a:spcAft>
              <a:buFont typeface="Arial" pitchFamily="34" charset="0"/>
              <a:buNone/>
            </a:pPr>
            <a:r>
              <a:rPr lang="en-US" sz="3200" dirty="0"/>
              <a:t>NIEM </a:t>
            </a:r>
            <a:r>
              <a:rPr lang="en-US" sz="3200" dirty="0" smtClean="0"/>
              <a:t>Schema / IEPD Registry</a:t>
            </a:r>
            <a:br>
              <a:rPr lang="en-US" sz="3200" dirty="0" smtClean="0"/>
            </a:br>
            <a:r>
              <a:rPr lang="en-US" sz="3200" dirty="0" smtClean="0"/>
              <a:t>Way </a:t>
            </a:r>
            <a:r>
              <a:rPr lang="en-US" sz="3200" dirty="0" smtClean="0"/>
              <a:t>Ahead Discussion </a:t>
            </a:r>
          </a:p>
          <a:p>
            <a:pPr algn="ctr">
              <a:spcBef>
                <a:spcPts val="0"/>
              </a:spcBef>
              <a:spcAft>
                <a:spcPts val="4000"/>
              </a:spcAft>
              <a:buFont typeface="Arial" pitchFamily="34" charset="0"/>
              <a:buNone/>
            </a:pPr>
            <a:r>
              <a:rPr lang="en-US" dirty="0" smtClean="0">
                <a:solidFill>
                  <a:srgbClr val="949C9D"/>
                </a:solidFill>
              </a:rPr>
              <a:t>29 October </a:t>
            </a:r>
            <a:r>
              <a:rPr lang="en-US" dirty="0" smtClean="0">
                <a:solidFill>
                  <a:srgbClr val="949C9D"/>
                </a:solidFill>
              </a:rPr>
              <a:t>2018</a:t>
            </a:r>
            <a:br>
              <a:rPr lang="en-US" dirty="0" smtClean="0">
                <a:solidFill>
                  <a:srgbClr val="949C9D"/>
                </a:solidFill>
              </a:rPr>
            </a:br>
            <a:r>
              <a:rPr lang="en-US" dirty="0" smtClean="0">
                <a:solidFill>
                  <a:srgbClr val="949C9D"/>
                </a:solidFill>
              </a:rPr>
              <a:t>NBAC Face-to-Face</a:t>
            </a:r>
            <a:br>
              <a:rPr lang="en-US" dirty="0" smtClean="0">
                <a:solidFill>
                  <a:srgbClr val="949C9D"/>
                </a:solidFill>
              </a:rPr>
            </a:br>
            <a:r>
              <a:rPr lang="en-US" dirty="0" smtClean="0">
                <a:solidFill>
                  <a:srgbClr val="949C9D"/>
                </a:solidFill>
              </a:rPr>
              <a:t>Arlington</a:t>
            </a:r>
            <a:r>
              <a:rPr lang="en-US" dirty="0" smtClean="0">
                <a:solidFill>
                  <a:srgbClr val="949C9D"/>
                </a:solidFill>
              </a:rPr>
              <a:t>, VA</a:t>
            </a:r>
          </a:p>
          <a:p>
            <a:pPr algn="ctr">
              <a:spcBef>
                <a:spcPts val="0"/>
              </a:spcBef>
              <a:spcAft>
                <a:spcPts val="4000"/>
              </a:spcAft>
              <a:buFont typeface="Arial" pitchFamily="34" charset="0"/>
              <a:buNone/>
            </a:pPr>
            <a:endParaRPr lang="en-US" dirty="0">
              <a:solidFill>
                <a:srgbClr val="949C9D"/>
              </a:solidFill>
            </a:endParaRPr>
          </a:p>
          <a:p>
            <a:pPr algn="ctr">
              <a:spcBef>
                <a:spcPts val="0"/>
              </a:spcBef>
              <a:spcAft>
                <a:spcPts val="4000"/>
              </a:spcAft>
              <a:buFont typeface="Arial" pitchFamily="34" charset="0"/>
              <a:buNone/>
            </a:pPr>
            <a:endParaRPr lang="en-US" dirty="0">
              <a:solidFill>
                <a:srgbClr val="949C9D"/>
              </a:solidFill>
            </a:endParaRPr>
          </a:p>
        </p:txBody>
      </p:sp>
      <p:pic>
        <p:nvPicPr>
          <p:cNvPr id="4" name="Picture 3" descr="NIEM-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500" y="914400"/>
            <a:ext cx="3913632" cy="9387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324600" y="4648640"/>
            <a:ext cx="3200400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B8B8B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Ms. Heather D. Grace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B8B8B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Joint Staff J6, DDC5I, Data &amp; Services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B8B8B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757-836-8070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Heather.d.grace2.civ@mail.mil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8B8B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8B8B8B"/>
              </a:solidFill>
              <a:latin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Mr Chuck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Chipman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solidFill>
                  <a:srgbClr val="8B8B8B"/>
                </a:solidFill>
                <a:latin typeface="Arial"/>
              </a:rPr>
              <a:t>Georgia</a:t>
            </a:r>
            <a:r>
              <a:rPr lang="en-US" sz="1200" dirty="0" smtClean="0">
                <a:solidFill>
                  <a:srgbClr val="8B8B8B"/>
                </a:solidFill>
                <a:latin typeface="Arial"/>
              </a:rPr>
              <a:t> Tech Research Institute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757-836-8085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8B8B8B"/>
                </a:solidFill>
                <a:hlinkClick r:id="rId4"/>
              </a:rPr>
              <a:t>charles.chipman@gtri.gatech.edu</a:t>
            </a:r>
            <a:endParaRPr lang="en-US" sz="1200" dirty="0" smtClean="0">
              <a:solidFill>
                <a:srgbClr val="8B8B8B"/>
              </a:solidFill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B8B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Background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152400" y="1295400"/>
            <a:ext cx="8578067" cy="441666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0" y="999731"/>
            <a:ext cx="9166225" cy="578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‒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en-US" sz="2000" b="1" dirty="0"/>
              <a:t>What is a registry</a:t>
            </a:r>
            <a:r>
              <a:rPr lang="en-US" sz="2000" b="1" dirty="0"/>
              <a:t>?</a:t>
            </a:r>
            <a:r>
              <a:rPr lang="en-US" sz="1050" b="1" dirty="0"/>
              <a:t> (https://hortonworks.com/tutorial/schema-registry-in-trucking-iot-on-hdf/section/1</a:t>
            </a:r>
            <a:r>
              <a:rPr lang="en-US" sz="1050" b="1" dirty="0" smtClean="0"/>
              <a:t>/)</a:t>
            </a:r>
            <a:endParaRPr lang="en-US" sz="2000" b="1" dirty="0"/>
          </a:p>
          <a:p>
            <a:pPr marL="969963"/>
            <a:r>
              <a:rPr lang="en-US" dirty="0" smtClean="0"/>
              <a:t>Schema Registry provides a centralized repository for schemas and metadata, allowing services to flexibly interact and exchange data with each other without the challenge of managing and sharing schemas between them.</a:t>
            </a:r>
          </a:p>
          <a:p>
            <a:pPr marL="969963"/>
            <a:r>
              <a:rPr lang="en-US" dirty="0" smtClean="0"/>
              <a:t>Schema Registry has support for multiple underlying schema representations (</a:t>
            </a:r>
            <a:r>
              <a:rPr lang="en-US" dirty="0" err="1" smtClean="0"/>
              <a:t>xmL</a:t>
            </a:r>
            <a:r>
              <a:rPr lang="en-US" dirty="0" smtClean="0"/>
              <a:t>, Avro, JSON, etc.) and is able to store a schema’s corresponding </a:t>
            </a:r>
            <a:r>
              <a:rPr lang="en-US" dirty="0" err="1" smtClean="0"/>
              <a:t>serializer</a:t>
            </a:r>
            <a:r>
              <a:rPr lang="en-US" dirty="0" smtClean="0"/>
              <a:t> and </a:t>
            </a:r>
            <a:r>
              <a:rPr lang="en-US" dirty="0" err="1" smtClean="0"/>
              <a:t>deserializer</a:t>
            </a:r>
            <a:r>
              <a:rPr lang="en-US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/>
              <a:t>NIEM repo / registry background (-pre GitHub –pre Horton –</a:t>
            </a:r>
            <a:r>
              <a:rPr lang="en-US" sz="2000" b="1" dirty="0" err="1" smtClean="0"/>
              <a:t>preX</a:t>
            </a:r>
            <a:r>
              <a:rPr lang="en-US" sz="2000" b="1" dirty="0" smtClean="0"/>
              <a:t>)</a:t>
            </a:r>
            <a:endParaRPr lang="en-US" sz="2000" b="1" dirty="0" smtClean="0"/>
          </a:p>
          <a:p>
            <a:pPr lvl="2">
              <a:lnSpc>
                <a:spcPct val="150000"/>
              </a:lnSpc>
            </a:pPr>
            <a:r>
              <a:rPr lang="en-US" sz="2000" dirty="0" smtClean="0"/>
              <a:t>Several </a:t>
            </a:r>
            <a:r>
              <a:rPr lang="en-US" sz="2000" dirty="0" smtClean="0"/>
              <a:t>exist – Domain(s) / COI(s) - centric (</a:t>
            </a:r>
            <a:r>
              <a:rPr lang="en-US" sz="2000" dirty="0" err="1" smtClean="0"/>
              <a:t>DoJ</a:t>
            </a:r>
            <a:r>
              <a:rPr lang="en-US" sz="2000" dirty="0" smtClean="0"/>
              <a:t>, HHS, DHS,..) (.csv/RDBMS/Oracle)</a:t>
            </a:r>
          </a:p>
          <a:p>
            <a:pPr lvl="2">
              <a:lnSpc>
                <a:spcPct val="150000"/>
              </a:lnSpc>
            </a:pPr>
            <a:r>
              <a:rPr lang="en-US" sz="2000" dirty="0" smtClean="0"/>
              <a:t>No commit – variability at network / software modernization efforts degraded orchestrated agreement on meta, deployment – staging, and use (vendor specific)</a:t>
            </a:r>
          </a:p>
          <a:p>
            <a:pPr lvl="2">
              <a:lnSpc>
                <a:spcPct val="150000"/>
              </a:lnSpc>
            </a:pPr>
            <a:r>
              <a:rPr lang="en-US" sz="2000" dirty="0" smtClean="0"/>
              <a:t>Strong </a:t>
            </a:r>
            <a:r>
              <a:rPr lang="en-US" sz="2000" dirty="0" smtClean="0"/>
              <a:t>community desire to </a:t>
            </a:r>
            <a:r>
              <a:rPr lang="en-US" sz="2000" dirty="0" smtClean="0"/>
              <a:t>share schema for discovery / reuse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152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196200"/>
            <a:ext cx="5386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3399"/>
                </a:solidFill>
                <a:latin typeface="Tw Cen MT" panose="020B0602020104020603" pitchFamily="34" charset="0"/>
              </a:rPr>
              <a:t>Proposed Model – Design Thinking</a:t>
            </a:r>
            <a:endParaRPr lang="en-US" sz="2800" b="1" dirty="0">
              <a:solidFill>
                <a:srgbClr val="003399"/>
              </a:solidFill>
              <a:latin typeface="Tw Cen MT" panose="020B0602020104020603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24400" y="3695701"/>
            <a:ext cx="4231810" cy="3009899"/>
            <a:chOff x="8077200" y="2835415"/>
            <a:chExt cx="4231810" cy="300989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77200" y="2949714"/>
              <a:ext cx="4231810" cy="28956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0591800" y="2835415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*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668000" y="4953000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*</a:t>
              </a: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76200" y="869576"/>
            <a:ext cx="9166225" cy="433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‒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en-US" sz="1800" b="1" dirty="0" smtClean="0"/>
              <a:t>Activities to date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Feedback </a:t>
            </a:r>
            <a:r>
              <a:rPr lang="en-US" sz="1800" dirty="0" smtClean="0"/>
              <a:t>collected via interviews and meetings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Current capabilities (Hadoop DM Eco, NIEM DM, Geo DM, ICITE)</a:t>
            </a:r>
            <a:endParaRPr lang="en-US" sz="1800" dirty="0" smtClean="0"/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Explored alternatives </a:t>
            </a:r>
            <a:r>
              <a:rPr lang="en-US" sz="1800" dirty="0" smtClean="0"/>
              <a:t>(BUILD, ADOPT / BUY)</a:t>
            </a:r>
            <a:endParaRPr lang="en-US" sz="1800" dirty="0" smtClean="0"/>
          </a:p>
          <a:p>
            <a:pPr lvl="1">
              <a:lnSpc>
                <a:spcPct val="150000"/>
              </a:lnSpc>
            </a:pPr>
            <a:r>
              <a:rPr lang="en-US" sz="1800" b="1" dirty="0" smtClean="0"/>
              <a:t>What we gathered so far (requirements)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Adopt data format(s) with rules that allow schema evolution</a:t>
            </a:r>
            <a:endParaRPr lang="en-US" sz="1800" dirty="0" smtClean="0"/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Discovery/search/filtering</a:t>
            </a:r>
            <a:endParaRPr lang="en-US" sz="1800" dirty="0" smtClean="0"/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Self-service – publish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Add</a:t>
            </a:r>
            <a:r>
              <a:rPr lang="en-US" sz="1800" dirty="0"/>
              <a:t>, delete, </a:t>
            </a:r>
            <a:r>
              <a:rPr lang="en-US" sz="1800" dirty="0" smtClean="0"/>
              <a:t>mature, archive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Federate, ingest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Access control/monitoring</a:t>
            </a:r>
            <a:endParaRPr lang="en-US" sz="1800" dirty="0"/>
          </a:p>
          <a:p>
            <a:pPr lvl="2">
              <a:lnSpc>
                <a:spcPct val="150000"/>
              </a:lnSpc>
            </a:pP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425499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Demo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152400" y="1295400"/>
            <a:ext cx="8578067" cy="441666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22412" y="1066800"/>
            <a:ext cx="9166225" cy="578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‒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lnSpc>
                <a:spcPct val="150000"/>
              </a:lnSpc>
              <a:buNone/>
            </a:pPr>
            <a:endParaRPr lang="en-US" sz="3200" dirty="0" smtClean="0"/>
          </a:p>
          <a:p>
            <a:pPr marL="457200" lvl="1" indent="0" algn="ctr">
              <a:lnSpc>
                <a:spcPct val="150000"/>
              </a:lnSpc>
              <a:buNone/>
            </a:pPr>
            <a:endParaRPr lang="en-US" sz="3200" dirty="0"/>
          </a:p>
          <a:p>
            <a:pPr marL="457200" lvl="1" indent="0" algn="ctr">
              <a:lnSpc>
                <a:spcPct val="150000"/>
              </a:lnSpc>
              <a:buNone/>
            </a:pPr>
            <a:r>
              <a:rPr lang="en-US" sz="3200" dirty="0" smtClean="0"/>
              <a:t>GitHub Registry Demonstration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986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Next Steps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0" y="1066800"/>
            <a:ext cx="8731250" cy="3146425"/>
          </a:xfrm>
        </p:spPr>
        <p:txBody>
          <a:bodyPr/>
          <a:lstStyle/>
          <a:p>
            <a:pPr lvl="1" indent="-342900">
              <a:lnSpc>
                <a:spcPct val="150000"/>
              </a:lnSpc>
            </a:pPr>
            <a:r>
              <a:rPr lang="en-US" sz="2000" dirty="0" smtClean="0"/>
              <a:t>Define </a:t>
            </a:r>
            <a:r>
              <a:rPr lang="en-US" sz="2000" dirty="0" smtClean="0"/>
              <a:t>minimal viable product (MVP)</a:t>
            </a:r>
          </a:p>
          <a:p>
            <a:pPr lvl="1" indent="-342900">
              <a:lnSpc>
                <a:spcPct val="150000"/>
              </a:lnSpc>
            </a:pPr>
            <a:r>
              <a:rPr lang="en-US" sz="2000" dirty="0" smtClean="0"/>
              <a:t>Explore Domain data management / data infrastructure deployments; consider both when defining functional/tech requirements</a:t>
            </a:r>
          </a:p>
          <a:p>
            <a:pPr lvl="1" indent="-342900">
              <a:lnSpc>
                <a:spcPct val="150000"/>
              </a:lnSpc>
            </a:pPr>
            <a:r>
              <a:rPr lang="en-US" sz="2000" dirty="0"/>
              <a:t>P</a:t>
            </a:r>
            <a:r>
              <a:rPr lang="en-US" sz="2000" dirty="0" smtClean="0"/>
              <a:t>ool </a:t>
            </a:r>
            <a:r>
              <a:rPr lang="en-US" sz="2000" dirty="0" smtClean="0"/>
              <a:t>community resources based on priority </a:t>
            </a:r>
            <a:r>
              <a:rPr lang="en-US" sz="2000" dirty="0" smtClean="0"/>
              <a:t>requirements </a:t>
            </a:r>
            <a:endParaRPr lang="en-US" dirty="0"/>
          </a:p>
          <a:p>
            <a:pPr lvl="1" indent="-342900">
              <a:lnSpc>
                <a:spcPct val="150000"/>
              </a:lnSpc>
            </a:pPr>
            <a:r>
              <a:rPr lang="en-US" sz="2000" dirty="0" smtClean="0"/>
              <a:t>Design, </a:t>
            </a:r>
            <a:r>
              <a:rPr lang="en-US" sz="2000" dirty="0" smtClean="0"/>
              <a:t>Release (LUA), Test (UAT), Deploy </a:t>
            </a:r>
            <a:endParaRPr lang="en-US" sz="2000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152400" y="1295400"/>
            <a:ext cx="8578067" cy="441666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11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52400" y="1295400"/>
            <a:ext cx="8578067" cy="441666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22412" y="1066800"/>
            <a:ext cx="9166225" cy="578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‒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1" indent="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1" indent="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1" indent="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BACKUP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0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Registry </a:t>
            </a:r>
            <a:r>
              <a:rPr lang="en-US" sz="2800" dirty="0" smtClean="0"/>
              <a:t>Sites &lt;Attempts&gt;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04800" y="1219200"/>
            <a:ext cx="8610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595959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595959"/>
                </a:solidFill>
                <a:latin typeface="+mj-lt"/>
              </a:rPr>
              <a:t>tools.niem.gov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95959"/>
                </a:solidFill>
                <a:latin typeface="+mj-lt"/>
              </a:rPr>
              <a:t>Pros: existing registry, requires account to add content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95959"/>
                </a:solidFill>
                <a:latin typeface="+mj-lt"/>
              </a:rPr>
              <a:t>Cons: manual entry of discovery metadata; hasn’t been maintained in years/buggy</a:t>
            </a:r>
            <a:endParaRPr lang="en-US" sz="1600" dirty="0">
              <a:solidFill>
                <a:srgbClr val="595959"/>
              </a:solidFill>
              <a:latin typeface="+mj-lt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595959"/>
                </a:solidFill>
                <a:latin typeface="+mj-lt"/>
              </a:rPr>
              <a:t>DOJ IEPD </a:t>
            </a:r>
            <a:r>
              <a:rPr lang="en-US" sz="2000" dirty="0" smtClean="0">
                <a:solidFill>
                  <a:srgbClr val="595959"/>
                </a:solidFill>
                <a:latin typeface="+mj-lt"/>
              </a:rPr>
              <a:t>Clearinghouse/NISS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95959"/>
                </a:solidFill>
              </a:rPr>
              <a:t>Pros: existing registry</a:t>
            </a:r>
            <a:endParaRPr lang="en-US" sz="1600" dirty="0">
              <a:solidFill>
                <a:srgbClr val="595959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95959"/>
                </a:solidFill>
              </a:rPr>
              <a:t>Cons: hasn’t been maintained in years</a:t>
            </a:r>
            <a:endParaRPr lang="en-US" sz="1600" dirty="0">
              <a:solidFill>
                <a:srgbClr val="595959"/>
              </a:solidFill>
              <a:latin typeface="+mj-lt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595959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595959"/>
                </a:solidFill>
                <a:latin typeface="+mj-lt"/>
              </a:rPr>
              <a:t>APAN.org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95959"/>
                </a:solidFill>
              </a:rPr>
              <a:t>Pros:  existing sites for NBAC, EM, and MilOps; access controls</a:t>
            </a:r>
            <a:endParaRPr lang="en-US" sz="1600" dirty="0">
              <a:solidFill>
                <a:srgbClr val="595959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95959"/>
                </a:solidFill>
              </a:rPr>
              <a:t>Cons: must have APAN account (no guests); SharePoint limitations; limited search</a:t>
            </a:r>
            <a:endParaRPr lang="en-US" sz="1600" dirty="0" smtClean="0">
              <a:solidFill>
                <a:srgbClr val="595959"/>
              </a:solidFill>
              <a:latin typeface="+mj-lt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595959"/>
                </a:solidFill>
                <a:latin typeface="+mj-lt"/>
              </a:rPr>
              <a:t> GitHub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95959"/>
                </a:solidFill>
              </a:rPr>
              <a:t>Pros: already hosts NIEM content; access controls</a:t>
            </a:r>
            <a:endParaRPr lang="en-US" sz="1600" dirty="0">
              <a:solidFill>
                <a:srgbClr val="595959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595959"/>
                </a:solidFill>
              </a:rPr>
              <a:t>Cons: learning curve for managers; requires user accounts to add content; limited search (browser)</a:t>
            </a:r>
            <a:endParaRPr lang="en-US" sz="1600" dirty="0">
              <a:solidFill>
                <a:srgbClr val="595959"/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595959"/>
              </a:solidFill>
              <a:latin typeface="+mj-lt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7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EM Course Theme">
  <a:themeElements>
    <a:clrScheme name="Custom 15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0085BB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NIEM Course Theme">
  <a:themeElements>
    <a:clrScheme name="Course Blue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111260</TotalTime>
  <Words>485</Words>
  <Application>Microsoft Office PowerPoint</Application>
  <PresentationFormat>Letter Paper (8.5x11 in)</PresentationFormat>
  <Paragraphs>62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Tw Cen MT</vt:lpstr>
      <vt:lpstr>Wingdings</vt:lpstr>
      <vt:lpstr>NIEM Course Theme</vt:lpstr>
      <vt:lpstr>1_NIEM Course Theme</vt:lpstr>
      <vt:lpstr>Custom Design</vt:lpstr>
      <vt:lpstr>PowerPoint Presentation</vt:lpstr>
      <vt:lpstr>Background</vt:lpstr>
      <vt:lpstr>PowerPoint Presentation</vt:lpstr>
      <vt:lpstr>Demo</vt:lpstr>
      <vt:lpstr>Next Steps</vt:lpstr>
      <vt:lpstr>PowerPoint Presentation</vt:lpstr>
      <vt:lpstr>Registry Sites &lt;Attempts&gt;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Grace;Heather Grace</dc:creator>
  <cp:lastModifiedBy>longhd</cp:lastModifiedBy>
  <cp:revision>6574</cp:revision>
  <cp:lastPrinted>2018-10-26T14:54:15Z</cp:lastPrinted>
  <dcterms:created xsi:type="dcterms:W3CDTF">2009-03-17T18:28:54Z</dcterms:created>
  <dcterms:modified xsi:type="dcterms:W3CDTF">2018-10-29T09:26:42Z</dcterms:modified>
</cp:coreProperties>
</file>